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ags/tag7.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5"/>
    <p:sldMasterId id="2147483711" r:id="rId6"/>
  </p:sldMasterIdLst>
  <p:notesMasterIdLst>
    <p:notesMasterId r:id="rId9"/>
  </p:notesMasterIdLst>
  <p:sldIdLst>
    <p:sldId id="332" r:id="rId7"/>
    <p:sldId id="329" r:id="rId8"/>
  </p:sldIdLst>
  <p:sldSz cx="7772400" cy="10058400"/>
  <p:notesSz cx="6858000" cy="9144000"/>
  <p:custDataLst>
    <p:tags r:id="rId1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 userDrawn="1">
          <p15:clr>
            <a:srgbClr val="A4A3A4"/>
          </p15:clr>
        </p15:guide>
        <p15:guide id="2" pos="288" userDrawn="1">
          <p15:clr>
            <a:srgbClr val="A4A3A4"/>
          </p15:clr>
        </p15:guide>
        <p15:guide id="3" pos="4608" userDrawn="1">
          <p15:clr>
            <a:srgbClr val="A4A3A4"/>
          </p15:clr>
        </p15:guide>
        <p15:guide id="4" pos="624" userDrawn="1">
          <p15:clr>
            <a:srgbClr val="A4A3A4"/>
          </p15:clr>
        </p15:guide>
        <p15:guide id="5" pos="4272" userDrawn="1">
          <p15:clr>
            <a:srgbClr val="A4A3A4"/>
          </p15:clr>
        </p15:guide>
        <p15:guide id="6" pos="792" userDrawn="1">
          <p15:clr>
            <a:srgbClr val="A4A3A4"/>
          </p15:clr>
        </p15:guide>
        <p15:guide id="7" pos="1104" userDrawn="1">
          <p15:clr>
            <a:srgbClr val="A4A3A4"/>
          </p15:clr>
        </p15:guide>
        <p15:guide id="8" pos="3768" userDrawn="1">
          <p15:clr>
            <a:srgbClr val="A4A3A4"/>
          </p15:clr>
        </p15:guide>
        <p15:guide id="9" pos="4128" userDrawn="1">
          <p15:clr>
            <a:srgbClr val="A4A3A4"/>
          </p15:clr>
        </p15:guide>
        <p15:guide id="10" pos="1272" userDrawn="1">
          <p15:clr>
            <a:srgbClr val="A4A3A4"/>
          </p15:clr>
        </p15:guide>
        <p15:guide id="11" pos="1632" userDrawn="1">
          <p15:clr>
            <a:srgbClr val="A4A3A4"/>
          </p15:clr>
        </p15:guide>
        <p15:guide id="12" pos="1776" userDrawn="1">
          <p15:clr>
            <a:srgbClr val="A4A3A4"/>
          </p15:clr>
        </p15:guide>
        <p15:guide id="13" pos="2136" userDrawn="1">
          <p15:clr>
            <a:srgbClr val="A4A3A4"/>
          </p15:clr>
        </p15:guide>
        <p15:guide id="14" pos="2280" userDrawn="1">
          <p15:clr>
            <a:srgbClr val="A4A3A4"/>
          </p15:clr>
        </p15:guide>
        <p15:guide id="15" pos="3648" userDrawn="1">
          <p15:clr>
            <a:srgbClr val="A4A3A4"/>
          </p15:clr>
        </p15:guide>
        <p15:guide id="16" pos="2616" userDrawn="1">
          <p15:clr>
            <a:srgbClr val="A4A3A4"/>
          </p15:clr>
        </p15:guide>
        <p15:guide id="17" pos="3288" userDrawn="1">
          <p15:clr>
            <a:srgbClr val="A4A3A4"/>
          </p15:clr>
        </p15:guide>
        <p15:guide id="18" pos="3144" userDrawn="1">
          <p15:clr>
            <a:srgbClr val="A4A3A4"/>
          </p15:clr>
        </p15:guide>
        <p15:guide id="19" pos="2760" userDrawn="1">
          <p15:clr>
            <a:srgbClr val="A4A3A4"/>
          </p15:clr>
        </p15:guide>
        <p15:guide id="20" pos="768" userDrawn="1">
          <p15:clr>
            <a:srgbClr val="A4A3A4"/>
          </p15:clr>
        </p15:guide>
        <p15:guide id="21" orient="horz" pos="2496"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AEC1F1B-135C-41CF-E534-BF4936913B88}" name="Thomas, Crissy" initials="TC" userId="S::cthomas2@metlife.com::e735fae5-b24a-4e9c-87b9-d098ecbead0f" providerId="AD"/>
  <p188:author id="{D6485C38-56D8-6949-9641-AA4836DABD4D}" name="Bettencourt, Sheryl" initials="BS" userId="S::sbettencourt@aquent.com::1093bb08-114d-405e-92dc-a1569be483d9" providerId="AD"/>
  <p188:author id="{CB184647-F9F4-CAF9-B50D-C003182B5AE2}" name="Rowland, Kelley" initials="RK" userId="S::kelley.rowland@metlife.com::7a15d721-45fa-4b2c-be08-89b06ba361dd" providerId="AD"/>
  <p188:author id="{37CCDE64-FD8B-DFDE-2C65-3E9B0553D947}" name="Skilton, Kathryn" initials="SK" userId="S::kathryn.skilton@metlife.com::a55a1b09-7453-4ff9-a405-e88069727c13" providerId="AD"/>
  <p188:author id="{A10F2186-F6BE-179B-3E1E-8CDABFC7A6AD}" name="Brett Schindler" initials="BS" userId="S::brett.schindler@merkle.com::f035a0f5-57ce-4ad3-8cdb-bf4682a0cca4" providerId="AD"/>
  <p188:author id="{D0D9CC8C-6FF4-57F8-1148-51BA1037213B}" name="Lovin, Melissa" initials="LM" userId="S::melissa.lovin@metlife.com::b386df19-bfd6-4e62-91f6-8b365b78a94d" providerId="AD"/>
  <p188:author id="{05637996-12AF-E20E-34C4-009F6D4EE8EB}" name="Levine, Marni" initials="LM" userId="S::marni.levine@metlife.com::cd55d31d-71d2-42f5-8dd3-1c78d9d0b12b" providerId="AD"/>
  <p188:author id="{3CDE8999-1000-0558-CAC7-6B81AA06AD89}" name="Martins-Rosa, Nelia" initials="MRN" userId="S::nmartinsrosa@metlife.com::35eca9fa-8c4f-45a6-a935-93a37c1be894" providerId="AD"/>
  <p188:author id="{6668D59A-9A0E-2AC6-8623-A7847134EB3D}" name="Deborah Hastie" initials="DH" userId="S::dhastie@merkleinc.com::fa27047d-76f6-4f13-800d-832898974f9a" providerId="AD"/>
  <p188:author id="{E5A7E9BB-20A6-A948-08E1-0D06944C0A6C}" name="Ricky S." initials="RS" userId="e06620d521adcd6a" providerId="Windows Live"/>
  <p188:author id="{A7EF16DA-FC08-DC0A-3D48-3F84FF124B0C}" name="Lauren McClusick" initials="LM" userId="S::lmcclusick@merkleinc.com::f6c313a3-8cd0-4f95-9d41-3f4bfc041312" providerId="AD"/>
  <p188:author id="{E1C286E3-3DC3-FBCD-0164-ECFDA76E2906}" name="Short, Jessica" initials="SJ" userId="S::jshort@metlife.com::461146f8-e046-4e45-9ee8-d2e62ab21e04" providerId="AD"/>
  <p188:author id="{6AA9A3E3-047F-1EF9-89A1-DDF202A2B21D}" name="Stephanie O'Brien" initials="SO" userId="S::stephanie.obrien@merkle.com::ad7a391b-d1c7-4366-83f7-02b366d027ac" providerId="AD"/>
  <p188:author id="{486D91FB-3DB1-AFF6-9ECC-BBAB27A655E7}" name="Ochs, Laura" initials="OL" userId="S::lochs@metlife.com::d36d3d17-622d-4b08-8e7c-27ebd5b6f85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Vicki White" initials="vw" lastIdx="16" clrIdx="0">
    <p:extLst>
      <p:ext uri="{19B8F6BF-5375-455C-9EA6-DF929625EA0E}">
        <p15:presenceInfo xmlns:p15="http://schemas.microsoft.com/office/powerpoint/2012/main" userId="Vicki White" providerId="None"/>
      </p:ext>
    </p:extLst>
  </p:cmAuthor>
  <p:cmAuthor id="2" name="VW" initials="VW" lastIdx="12" clrIdx="1">
    <p:extLst>
      <p:ext uri="{19B8F6BF-5375-455C-9EA6-DF929625EA0E}">
        <p15:presenceInfo xmlns:p15="http://schemas.microsoft.com/office/powerpoint/2012/main" userId="VW" providerId="None"/>
      </p:ext>
    </p:extLst>
  </p:cmAuthor>
  <p:cmAuthor id="3" name="Jeannette Bordeau" initials="JB" lastIdx="37" clrIdx="2">
    <p:extLst>
      <p:ext uri="{19B8F6BF-5375-455C-9EA6-DF929625EA0E}">
        <p15:presenceInfo xmlns:p15="http://schemas.microsoft.com/office/powerpoint/2012/main" userId="S::jbordeau@aquent.com::8d61efc4-73ee-4c35-853c-c19c011a72ef" providerId="AD"/>
      </p:ext>
    </p:extLst>
  </p:cmAuthor>
  <p:cmAuthor id="4" name="Lynn Butler Bradford" initials="LB" lastIdx="6" clrIdx="3">
    <p:extLst>
      <p:ext uri="{19B8F6BF-5375-455C-9EA6-DF929625EA0E}">
        <p15:presenceInfo xmlns:p15="http://schemas.microsoft.com/office/powerpoint/2012/main" userId="Lynn Butler Bradford" providerId="None"/>
      </p:ext>
    </p:extLst>
  </p:cmAuthor>
  <p:cmAuthor id="5" name="Wiley, Catherine" initials="WC" lastIdx="6" clrIdx="4">
    <p:extLst>
      <p:ext uri="{19B8F6BF-5375-455C-9EA6-DF929625EA0E}">
        <p15:presenceInfo xmlns:p15="http://schemas.microsoft.com/office/powerpoint/2012/main" userId="S::cwiley@aquent.com::2ed8d82a-82d5-47bd-8ac3-6c49a37d85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7E81"/>
    <a:srgbClr val="0090DA"/>
    <a:srgbClr val="A4CE4D"/>
    <a:srgbClr val="0060A0"/>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010" autoAdjust="0"/>
    <p:restoredTop sz="96197" autoAdjust="0"/>
  </p:normalViewPr>
  <p:slideViewPr>
    <p:cSldViewPr snapToGrid="0" showGuides="1">
      <p:cViewPr>
        <p:scale>
          <a:sx n="100" d="100"/>
          <a:sy n="100" d="100"/>
        </p:scale>
        <p:origin x="2106" y="-1224"/>
      </p:cViewPr>
      <p:guideLst>
        <p:guide orient="horz" pos="432"/>
        <p:guide pos="288"/>
        <p:guide pos="4608"/>
        <p:guide pos="624"/>
        <p:guide pos="4272"/>
        <p:guide pos="792"/>
        <p:guide pos="1104"/>
        <p:guide pos="3768"/>
        <p:guide pos="4128"/>
        <p:guide pos="1272"/>
        <p:guide pos="1632"/>
        <p:guide pos="1776"/>
        <p:guide pos="2136"/>
        <p:guide pos="2280"/>
        <p:guide pos="3648"/>
        <p:guide pos="2616"/>
        <p:guide pos="3288"/>
        <p:guide pos="3144"/>
        <p:guide pos="2760"/>
        <p:guide pos="768"/>
        <p:guide orient="horz" pos="2496"/>
      </p:guideLst>
    </p:cSldViewPr>
  </p:slideViewPr>
  <p:outlineViewPr>
    <p:cViewPr>
      <p:scale>
        <a:sx n="33" d="100"/>
        <a:sy n="33" d="100"/>
      </p:scale>
      <p:origin x="0" y="0"/>
    </p:cViewPr>
  </p:outlineViewPr>
  <p:notesTextViewPr>
    <p:cViewPr>
      <p:scale>
        <a:sx n="70" d="100"/>
        <a:sy n="70" d="100"/>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tableStyles" Target="tableStyles.xml"/><Relationship Id="rId10" Type="http://schemas.openxmlformats.org/officeDocument/2006/relationships/tags" Target="tags/tag1.xml"/><Relationship Id="rId4" Type="http://schemas.openxmlformats.org/officeDocument/2006/relationships/customXml" Target="../customXml/item4.xml"/><Relationship Id="rId9" Type="http://schemas.openxmlformats.org/officeDocument/2006/relationships/notesMaster" Target="notesMasters/notesMaster1.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0F66E2-040D-44D2-821D-4442220C9A32}" type="datetimeFigureOut">
              <a:rPr lang="en-US" smtClean="0"/>
              <a:t>12/4/2023</a:t>
            </a:fld>
            <a:endParaRPr lang="en-US" dirty="0"/>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1EF743-29AB-4CFA-ABB6-1515906326EA}" type="slidenum">
              <a:rPr lang="en-US" smtClean="0"/>
              <a:t>‹#›</a:t>
            </a:fld>
            <a:endParaRPr lang="en-US" dirty="0"/>
          </a:p>
        </p:txBody>
      </p:sp>
    </p:spTree>
    <p:extLst>
      <p:ext uri="{BB962C8B-B14F-4D97-AF65-F5344CB8AC3E}">
        <p14:creationId xmlns:p14="http://schemas.microsoft.com/office/powerpoint/2010/main" val="2533952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br>
              <a:rPr lang="en-US" dirty="0"/>
            </a:br>
            <a:endParaRPr lang="en-US" dirty="0"/>
          </a:p>
        </p:txBody>
      </p:sp>
      <p:sp>
        <p:nvSpPr>
          <p:cNvPr id="4" name="Slide Number Placeholder 3"/>
          <p:cNvSpPr>
            <a:spLocks noGrp="1"/>
          </p:cNvSpPr>
          <p:nvPr>
            <p:ph type="sldNum" sz="quarter" idx="5"/>
          </p:nvPr>
        </p:nvSpPr>
        <p:spPr/>
        <p:txBody>
          <a:bodyPr/>
          <a:lstStyle/>
          <a:p>
            <a:fld id="{26D5554A-F4ED-E246-9E4C-8810CD8C7BB1}" type="slidenum">
              <a:rPr lang="en-US" smtClean="0"/>
              <a:t>1</a:t>
            </a:fld>
            <a:endParaRPr lang="en-US" dirty="0"/>
          </a:p>
        </p:txBody>
      </p:sp>
    </p:spTree>
    <p:extLst>
      <p:ext uri="{BB962C8B-B14F-4D97-AF65-F5344CB8AC3E}">
        <p14:creationId xmlns:p14="http://schemas.microsoft.com/office/powerpoint/2010/main" val="1770098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chemeClr val="accent6"/>
              </a:solidFill>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4F5EB78-9D73-AE46-A4D1-5A9CACE56C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24301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ooklet pg 1">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063449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ooklet pg 2 alternate">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940222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ooklet pg 3">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849897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oklet pg 4 alternate">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207679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12/4/2023</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690779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oduct Overview Slipsheet pg 1">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4132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oduct Overview Slipsheet pg 3">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22778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tags" Target="../tags/tag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ustDataLst>
      <p:tags r:id="rId7"/>
    </p:custDataLst>
    <p:extLst>
      <p:ext uri="{BB962C8B-B14F-4D97-AF65-F5344CB8AC3E}">
        <p14:creationId xmlns:p14="http://schemas.microsoft.com/office/powerpoint/2010/main" val="2992336450"/>
      </p:ext>
    </p:extLst>
  </p:cSld>
  <p:clrMap bg1="lt1" tx1="dk1" bg2="lt2" tx2="dk2" accent1="accent1" accent2="accent2" accent3="accent3" accent4="accent4" accent5="accent5" accent6="accent6" hlink="hlink" folHlink="folHlink"/>
  <p:sldLayoutIdLst>
    <p:sldLayoutId id="2147483704" r:id="rId1"/>
    <p:sldLayoutId id="2147483708" r:id="rId2"/>
    <p:sldLayoutId id="2147483706" r:id="rId3"/>
    <p:sldLayoutId id="2147483710" r:id="rId4"/>
    <p:sldLayoutId id="2147483714" r:id="rId5"/>
  </p:sldLayoutIdLst>
  <p:hf sldNum="0" hdr="0" dt="0"/>
  <p:txStyles>
    <p:titleStyle>
      <a:lvl1pPr algn="l" defTabSz="777240" rtl="0" eaLnBrk="1" latinLnBrk="0" hangingPunct="1">
        <a:lnSpc>
          <a:spcPct val="100000"/>
        </a:lnSpc>
        <a:spcBef>
          <a:spcPct val="0"/>
        </a:spcBef>
        <a:buNone/>
        <a:defRPr sz="1800" b="1" kern="1200" spc="-50" baseline="0">
          <a:solidFill>
            <a:schemeClr val="tx1"/>
          </a:solidFill>
          <a:latin typeface="+mj-lt"/>
          <a:ea typeface="+mj-ea"/>
          <a:cs typeface="+mj-cs"/>
        </a:defRPr>
      </a:lvl1pPr>
    </p:titleStyle>
    <p:bodyStyle>
      <a:lvl1pPr marL="0" indent="0" algn="l" defTabSz="777240" rtl="0" eaLnBrk="1" latinLnBrk="0" hangingPunct="1">
        <a:lnSpc>
          <a:spcPct val="100000"/>
        </a:lnSpc>
        <a:spcBef>
          <a:spcPts val="0"/>
        </a:spcBef>
        <a:spcAft>
          <a:spcPts val="600"/>
        </a:spcAft>
        <a:buFont typeface="Arial" panose="020B0604020202020204" pitchFamily="34" charset="0"/>
        <a:buNone/>
        <a:defRPr sz="1000" kern="1200" spc="0" baseline="0">
          <a:solidFill>
            <a:schemeClr val="tx1"/>
          </a:solidFill>
          <a:latin typeface="+mn-lt"/>
          <a:ea typeface="+mn-ea"/>
          <a:cs typeface="+mn-cs"/>
        </a:defRPr>
      </a:lvl1pPr>
      <a:lvl2pPr marL="115888" indent="-115888" algn="l" defTabSz="777240" rtl="0" eaLnBrk="1" latinLnBrk="0" hangingPunct="1">
        <a:lnSpc>
          <a:spcPct val="100000"/>
        </a:lnSpc>
        <a:spcBef>
          <a:spcPts val="200"/>
        </a:spcBef>
        <a:buFont typeface="Arial" panose="020B0604020202020204" pitchFamily="34" charset="0"/>
        <a:buChar char="•"/>
        <a:defRPr sz="1000" kern="1200" spc="0" baseline="0">
          <a:solidFill>
            <a:schemeClr val="tx1"/>
          </a:solidFill>
          <a:latin typeface="+mn-lt"/>
          <a:ea typeface="+mn-ea"/>
          <a:cs typeface="+mn-cs"/>
        </a:defRPr>
      </a:lvl2pPr>
      <a:lvl3pPr marL="230188" indent="-111125" algn="l" defTabSz="777240" rtl="0" eaLnBrk="1" latinLnBrk="0" hangingPunct="1">
        <a:lnSpc>
          <a:spcPct val="100000"/>
        </a:lnSpc>
        <a:spcBef>
          <a:spcPts val="200"/>
        </a:spcBef>
        <a:buFont typeface="Arial" panose="020B0604020202020204" pitchFamily="34" charset="0"/>
        <a:buChar char="–"/>
        <a:defRPr sz="1000" kern="1200" spc="0" baseline="0">
          <a:solidFill>
            <a:schemeClr val="tx1"/>
          </a:solidFill>
          <a:latin typeface="+mn-lt"/>
          <a:ea typeface="+mn-ea"/>
          <a:cs typeface="+mn-cs"/>
        </a:defRPr>
      </a:lvl3pPr>
      <a:lvl4pPr marL="341313" indent="-111125" algn="l" defTabSz="777240" rtl="0" eaLnBrk="1" latinLnBrk="0" hangingPunct="1">
        <a:lnSpc>
          <a:spcPct val="100000"/>
        </a:lnSpc>
        <a:spcBef>
          <a:spcPts val="200"/>
        </a:spcBef>
        <a:buFont typeface="Arial" panose="020B0604020202020204" pitchFamily="34" charset="0"/>
        <a:buChar char="•"/>
        <a:defRPr sz="1000" kern="1200" spc="0" baseline="0">
          <a:solidFill>
            <a:schemeClr val="tx1"/>
          </a:solidFill>
          <a:latin typeface="+mn-lt"/>
          <a:ea typeface="+mn-ea"/>
          <a:cs typeface="+mn-cs"/>
        </a:defRPr>
      </a:lvl4pPr>
      <a:lvl5pPr marL="457200" indent="-115888" algn="l" defTabSz="777240" rtl="0" eaLnBrk="1" latinLnBrk="0" hangingPunct="1">
        <a:lnSpc>
          <a:spcPct val="100000"/>
        </a:lnSpc>
        <a:spcBef>
          <a:spcPts val="200"/>
        </a:spcBef>
        <a:buFont typeface="Arial" panose="020B0604020202020204" pitchFamily="34" charset="0"/>
        <a:buChar char="–"/>
        <a:defRPr sz="1000" kern="1200" spc="0" baseline="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ustDataLst>
      <p:tags r:id="rId4"/>
    </p:custDataLst>
    <p:extLst>
      <p:ext uri="{BB962C8B-B14F-4D97-AF65-F5344CB8AC3E}">
        <p14:creationId xmlns:p14="http://schemas.microsoft.com/office/powerpoint/2010/main" val="1558524080"/>
      </p:ext>
    </p:extLst>
  </p:cSld>
  <p:clrMap bg1="lt1" tx1="dk1" bg2="lt2" tx2="dk2" accent1="accent1" accent2="accent2" accent3="accent3" accent4="accent4" accent5="accent5" accent6="accent6" hlink="hlink" folHlink="folHlink"/>
  <p:sldLayoutIdLst>
    <p:sldLayoutId id="2147483712" r:id="rId1"/>
    <p:sldLayoutId id="2147483713" r:id="rId2"/>
  </p:sldLayoutIdLst>
  <p:hf sldNum="0" hdr="0" dt="0"/>
  <p:txStyles>
    <p:titleStyle>
      <a:lvl1pPr algn="l" defTabSz="776288" rtl="0" eaLnBrk="0" fontAlgn="base" hangingPunct="0">
        <a:spcBef>
          <a:spcPct val="0"/>
        </a:spcBef>
        <a:spcAft>
          <a:spcPct val="0"/>
        </a:spcAft>
        <a:defRPr b="1" kern="1200" spc="-50">
          <a:solidFill>
            <a:schemeClr val="tx1"/>
          </a:solidFill>
          <a:latin typeface="+mj-lt"/>
          <a:ea typeface="+mj-ea"/>
          <a:cs typeface="+mj-cs"/>
        </a:defRPr>
      </a:lvl1pPr>
      <a:lvl2pPr algn="l" defTabSz="776288" rtl="0" eaLnBrk="0" fontAlgn="base" hangingPunct="0">
        <a:spcBef>
          <a:spcPct val="0"/>
        </a:spcBef>
        <a:spcAft>
          <a:spcPct val="0"/>
        </a:spcAft>
        <a:defRPr b="1">
          <a:solidFill>
            <a:schemeClr val="tx1"/>
          </a:solidFill>
          <a:latin typeface="Arial" panose="020B0604020202020204" pitchFamily="34" charset="0"/>
        </a:defRPr>
      </a:lvl2pPr>
      <a:lvl3pPr algn="l" defTabSz="776288" rtl="0" eaLnBrk="0" fontAlgn="base" hangingPunct="0">
        <a:spcBef>
          <a:spcPct val="0"/>
        </a:spcBef>
        <a:spcAft>
          <a:spcPct val="0"/>
        </a:spcAft>
        <a:defRPr b="1">
          <a:solidFill>
            <a:schemeClr val="tx1"/>
          </a:solidFill>
          <a:latin typeface="Arial" panose="020B0604020202020204" pitchFamily="34" charset="0"/>
        </a:defRPr>
      </a:lvl3pPr>
      <a:lvl4pPr algn="l" defTabSz="776288" rtl="0" eaLnBrk="0" fontAlgn="base" hangingPunct="0">
        <a:spcBef>
          <a:spcPct val="0"/>
        </a:spcBef>
        <a:spcAft>
          <a:spcPct val="0"/>
        </a:spcAft>
        <a:defRPr b="1">
          <a:solidFill>
            <a:schemeClr val="tx1"/>
          </a:solidFill>
          <a:latin typeface="Arial" panose="020B0604020202020204" pitchFamily="34" charset="0"/>
        </a:defRPr>
      </a:lvl4pPr>
      <a:lvl5pPr algn="l" defTabSz="776288" rtl="0" eaLnBrk="0" fontAlgn="base" hangingPunct="0">
        <a:spcBef>
          <a:spcPct val="0"/>
        </a:spcBef>
        <a:spcAft>
          <a:spcPct val="0"/>
        </a:spcAft>
        <a:defRPr b="1">
          <a:solidFill>
            <a:schemeClr val="tx1"/>
          </a:solidFill>
          <a:latin typeface="Arial" panose="020B0604020202020204" pitchFamily="34" charset="0"/>
        </a:defRPr>
      </a:lvl5pPr>
      <a:lvl6pPr marL="457200" algn="l" defTabSz="776288" rtl="0" fontAlgn="base">
        <a:spcBef>
          <a:spcPct val="0"/>
        </a:spcBef>
        <a:spcAft>
          <a:spcPct val="0"/>
        </a:spcAft>
        <a:defRPr b="1">
          <a:solidFill>
            <a:schemeClr val="tx1"/>
          </a:solidFill>
          <a:latin typeface="Arial" panose="020B0604020202020204" pitchFamily="34" charset="0"/>
        </a:defRPr>
      </a:lvl6pPr>
      <a:lvl7pPr marL="914400" algn="l" defTabSz="776288" rtl="0" fontAlgn="base">
        <a:spcBef>
          <a:spcPct val="0"/>
        </a:spcBef>
        <a:spcAft>
          <a:spcPct val="0"/>
        </a:spcAft>
        <a:defRPr b="1">
          <a:solidFill>
            <a:schemeClr val="tx1"/>
          </a:solidFill>
          <a:latin typeface="Arial" panose="020B0604020202020204" pitchFamily="34" charset="0"/>
        </a:defRPr>
      </a:lvl7pPr>
      <a:lvl8pPr marL="1371600" algn="l" defTabSz="776288" rtl="0" fontAlgn="base">
        <a:spcBef>
          <a:spcPct val="0"/>
        </a:spcBef>
        <a:spcAft>
          <a:spcPct val="0"/>
        </a:spcAft>
        <a:defRPr b="1">
          <a:solidFill>
            <a:schemeClr val="tx1"/>
          </a:solidFill>
          <a:latin typeface="Arial" panose="020B0604020202020204" pitchFamily="34" charset="0"/>
        </a:defRPr>
      </a:lvl8pPr>
      <a:lvl9pPr marL="1828800" algn="l" defTabSz="776288" rtl="0" fontAlgn="base">
        <a:spcBef>
          <a:spcPct val="0"/>
        </a:spcBef>
        <a:spcAft>
          <a:spcPct val="0"/>
        </a:spcAft>
        <a:defRPr b="1">
          <a:solidFill>
            <a:schemeClr val="tx1"/>
          </a:solidFill>
          <a:latin typeface="Arial" panose="020B0604020202020204" pitchFamily="34" charset="0"/>
        </a:defRPr>
      </a:lvl9pPr>
    </p:titleStyle>
    <p:bodyStyle>
      <a:lvl1pPr algn="l" defTabSz="776288" rtl="0" eaLnBrk="0" fontAlgn="base" hangingPunct="0">
        <a:spcBef>
          <a:spcPct val="0"/>
        </a:spcBef>
        <a:spcAft>
          <a:spcPts val="600"/>
        </a:spcAft>
        <a:buFont typeface="Arial" panose="020B0604020202020204" pitchFamily="34" charset="0"/>
        <a:defRPr sz="1000" kern="1200">
          <a:solidFill>
            <a:schemeClr val="tx1"/>
          </a:solidFill>
          <a:latin typeface="+mn-lt"/>
          <a:ea typeface="+mn-ea"/>
          <a:cs typeface="+mn-cs"/>
        </a:defRPr>
      </a:lvl1pPr>
      <a:lvl2pPr marL="115888" indent="-115888" algn="l" defTabSz="776288" rtl="0" eaLnBrk="0" fontAlgn="base" hangingPunct="0">
        <a:spcBef>
          <a:spcPts val="200"/>
        </a:spcBef>
        <a:spcAft>
          <a:spcPct val="0"/>
        </a:spcAft>
        <a:buFont typeface="Arial" panose="020B0604020202020204" pitchFamily="34" charset="0"/>
        <a:buChar char="•"/>
        <a:defRPr sz="1000" kern="1200">
          <a:solidFill>
            <a:schemeClr val="tx1"/>
          </a:solidFill>
          <a:latin typeface="+mn-lt"/>
          <a:ea typeface="+mn-ea"/>
          <a:cs typeface="+mn-cs"/>
        </a:defRPr>
      </a:lvl2pPr>
      <a:lvl3pPr marL="230188" indent="-111125" algn="l" defTabSz="776288" rtl="0" eaLnBrk="0" fontAlgn="base" hangingPunct="0">
        <a:spcBef>
          <a:spcPts val="200"/>
        </a:spcBef>
        <a:spcAft>
          <a:spcPct val="0"/>
        </a:spcAft>
        <a:buFont typeface="Arial" panose="020B0604020202020204" pitchFamily="34" charset="0"/>
        <a:buChar char="–"/>
        <a:defRPr sz="1000" kern="1200">
          <a:solidFill>
            <a:schemeClr val="tx1"/>
          </a:solidFill>
          <a:latin typeface="+mn-lt"/>
          <a:ea typeface="+mn-ea"/>
          <a:cs typeface="+mn-cs"/>
        </a:defRPr>
      </a:lvl3pPr>
      <a:lvl4pPr marL="341313" indent="-111125" algn="l" defTabSz="776288" rtl="0" eaLnBrk="0" fontAlgn="base" hangingPunct="0">
        <a:spcBef>
          <a:spcPts val="200"/>
        </a:spcBef>
        <a:spcAft>
          <a:spcPct val="0"/>
        </a:spcAft>
        <a:buFont typeface="Arial" panose="020B0604020202020204" pitchFamily="34" charset="0"/>
        <a:buChar char="•"/>
        <a:defRPr sz="1000" kern="1200">
          <a:solidFill>
            <a:schemeClr val="tx1"/>
          </a:solidFill>
          <a:latin typeface="+mn-lt"/>
          <a:ea typeface="+mn-ea"/>
          <a:cs typeface="+mn-cs"/>
        </a:defRPr>
      </a:lvl4pPr>
      <a:lvl5pPr marL="457200" indent="-115888" algn="l" defTabSz="776288" rtl="0" eaLnBrk="0" fontAlgn="base" hangingPunct="0">
        <a:spcBef>
          <a:spcPts val="200"/>
        </a:spcBef>
        <a:spcAft>
          <a:spcPct val="0"/>
        </a:spcAft>
        <a:buFont typeface="Arial" panose="020B0604020202020204" pitchFamily="34" charset="0"/>
        <a:buChar char="–"/>
        <a:defRPr sz="100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C7B4489-ECF4-4DFE-2B0E-9DCDD2D515A1}"/>
              </a:ext>
            </a:extLst>
          </p:cNvPr>
          <p:cNvSpPr/>
          <p:nvPr/>
        </p:nvSpPr>
        <p:spPr>
          <a:xfrm rot="5400000">
            <a:off x="4704899" y="5296151"/>
            <a:ext cx="1982102" cy="4152901"/>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3" name="object 3"/>
          <p:cNvSpPr txBox="1"/>
          <p:nvPr/>
        </p:nvSpPr>
        <p:spPr>
          <a:xfrm>
            <a:off x="434340" y="4697034"/>
            <a:ext cx="3406141" cy="214033"/>
          </a:xfrm>
          <a:prstGeom prst="rect">
            <a:avLst/>
          </a:prstGeom>
        </p:spPr>
        <p:txBody>
          <a:bodyPr vert="horz" wrap="square" lIns="0" tIns="5080" rIns="0" bIns="0" rtlCol="0">
            <a:spAutoFit/>
          </a:bodyPr>
          <a:lstStyle/>
          <a:p>
            <a:pPr marL="38100" marR="484505">
              <a:lnSpc>
                <a:spcPct val="104200"/>
              </a:lnSpc>
              <a:spcAft>
                <a:spcPts val="300"/>
              </a:spcAft>
            </a:pPr>
            <a:endParaRPr sz="1400" dirty="0">
              <a:latin typeface="Arial" panose="020B0604020202020204" pitchFamily="34" charset="0"/>
              <a:cs typeface="Arial" panose="020B0604020202020204" pitchFamily="34" charset="0"/>
            </a:endParaRPr>
          </a:p>
        </p:txBody>
      </p:sp>
      <p:sp>
        <p:nvSpPr>
          <p:cNvPr id="16" name="object 16"/>
          <p:cNvSpPr txBox="1"/>
          <p:nvPr/>
        </p:nvSpPr>
        <p:spPr>
          <a:xfrm>
            <a:off x="3605784" y="8081286"/>
            <a:ext cx="3581105" cy="612988"/>
          </a:xfrm>
          <a:prstGeom prst="rect">
            <a:avLst/>
          </a:prstGeom>
        </p:spPr>
        <p:txBody>
          <a:bodyPr vert="horz" wrap="square" lIns="0" tIns="22860" rIns="0" bIns="0" rtlCol="0" anchor="ctr">
            <a:spAutoFit/>
          </a:bodyPr>
          <a:lstStyle/>
          <a:p>
            <a:pPr marL="12700" marR="5080">
              <a:lnSpc>
                <a:spcPts val="1400"/>
              </a:lnSpc>
              <a:spcBef>
                <a:spcPts val="180"/>
              </a:spcBef>
            </a:pPr>
            <a:r>
              <a:rPr lang="en-US" sz="1400" b="1" spc="-10" dirty="0">
                <a:latin typeface="Arial" panose="020B0604020202020204" pitchFamily="34" charset="0"/>
                <a:cs typeface="Arial" panose="020B0604020202020204" pitchFamily="34" charset="0"/>
              </a:rPr>
              <a:t> </a:t>
            </a:r>
          </a:p>
          <a:p>
            <a:pPr marL="12700" marR="5080">
              <a:lnSpc>
                <a:spcPts val="1400"/>
              </a:lnSpc>
              <a:spcBef>
                <a:spcPts val="180"/>
              </a:spcBef>
            </a:pPr>
            <a:endParaRPr lang="en-US" sz="1400" b="1" spc="-10" dirty="0">
              <a:latin typeface="Arial" panose="020B0604020202020204" pitchFamily="34" charset="0"/>
              <a:cs typeface="Arial" panose="020B0604020202020204" pitchFamily="34" charset="0"/>
            </a:endParaRPr>
          </a:p>
          <a:p>
            <a:pPr marL="12700" marR="5080">
              <a:lnSpc>
                <a:spcPts val="1400"/>
              </a:lnSpc>
              <a:spcBef>
                <a:spcPts val="180"/>
              </a:spcBef>
            </a:pPr>
            <a:r>
              <a:rPr lang="en-US" sz="1400" b="1" spc="-10" dirty="0">
                <a:latin typeface="Arial" panose="020B0604020202020204" pitchFamily="34" charset="0"/>
                <a:cs typeface="Arial" panose="020B0604020202020204" pitchFamily="34" charset="0"/>
              </a:rPr>
              <a:t>Explore MetLife FEDVIP Benefits</a:t>
            </a:r>
            <a:endParaRPr sz="1400" dirty="0">
              <a:latin typeface="Arial" panose="020B0604020202020204" pitchFamily="34" charset="0"/>
              <a:cs typeface="Arial" panose="020B0604020202020204" pitchFamily="34" charset="0"/>
            </a:endParaRPr>
          </a:p>
        </p:txBody>
      </p:sp>
      <p:grpSp>
        <p:nvGrpSpPr>
          <p:cNvPr id="19" name="Group 18">
            <a:extLst>
              <a:ext uri="{FF2B5EF4-FFF2-40B4-BE49-F238E27FC236}">
                <a16:creationId xmlns:a16="http://schemas.microsoft.com/office/drawing/2014/main" id="{A864600E-4FAB-544C-8D94-5B74CEB7A7B2}"/>
              </a:ext>
            </a:extLst>
          </p:cNvPr>
          <p:cNvGrpSpPr/>
          <p:nvPr/>
        </p:nvGrpSpPr>
        <p:grpSpPr>
          <a:xfrm>
            <a:off x="233873" y="791056"/>
            <a:ext cx="3840479" cy="3448741"/>
            <a:chOff x="0" y="2057400"/>
            <a:chExt cx="7680958" cy="6767657"/>
          </a:xfrm>
        </p:grpSpPr>
        <p:sp>
          <p:nvSpPr>
            <p:cNvPr id="21" name="Rectangle 20">
              <a:extLst>
                <a:ext uri="{FF2B5EF4-FFF2-40B4-BE49-F238E27FC236}">
                  <a16:creationId xmlns:a16="http://schemas.microsoft.com/office/drawing/2014/main" id="{4CD9E5AE-F67E-D844-BE19-A44BFB6B90E9}"/>
                </a:ext>
              </a:extLst>
            </p:cNvPr>
            <p:cNvSpPr/>
            <p:nvPr/>
          </p:nvSpPr>
          <p:spPr>
            <a:xfrm>
              <a:off x="0" y="2057400"/>
              <a:ext cx="7680958" cy="6767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4B6461C6-5F43-7649-9D8F-B6D29BA498D5}"/>
                </a:ext>
              </a:extLst>
            </p:cNvPr>
            <p:cNvSpPr txBox="1"/>
            <p:nvPr/>
          </p:nvSpPr>
          <p:spPr>
            <a:xfrm>
              <a:off x="246186" y="3730379"/>
              <a:ext cx="6812282" cy="5012926"/>
            </a:xfrm>
            <a:prstGeom prst="rect">
              <a:avLst/>
            </a:prstGeom>
            <a:noFill/>
          </p:spPr>
          <p:txBody>
            <a:bodyPr wrap="square">
              <a:spAutoFit/>
            </a:bodyPr>
            <a:lstStyle/>
            <a:p>
              <a:pPr algn="l">
                <a:lnSpc>
                  <a:spcPts val="4780"/>
                </a:lnSpc>
              </a:pPr>
              <a:r>
                <a:rPr lang="en-US" sz="4400" dirty="0">
                  <a:solidFill>
                    <a:schemeClr val="tx1"/>
                  </a:solidFill>
                  <a:latin typeface="Georgia" panose="02040502050405020303" pitchFamily="18" charset="0"/>
                  <a:cs typeface="Arial" panose="020B0604020202020204" pitchFamily="34" charset="0"/>
                </a:rPr>
                <a:t>Identity &amp; Fraud Protection </a:t>
              </a:r>
              <a:r>
                <a:rPr lang="en-US" sz="4400" b="1" dirty="0">
                  <a:solidFill>
                    <a:srgbClr val="0090DA"/>
                  </a:solidFill>
                  <a:latin typeface="Georgia" panose="02040502050405020303" pitchFamily="18" charset="0"/>
                  <a:cs typeface="Arial" panose="020B0604020202020204" pitchFamily="34" charset="0"/>
                </a:rPr>
                <a:t>at No Cost </a:t>
              </a:r>
            </a:p>
          </p:txBody>
        </p:sp>
      </p:grpSp>
      <p:sp>
        <p:nvSpPr>
          <p:cNvPr id="27" name="Rectangle 26">
            <a:extLst>
              <a:ext uri="{FF2B5EF4-FFF2-40B4-BE49-F238E27FC236}">
                <a16:creationId xmlns:a16="http://schemas.microsoft.com/office/drawing/2014/main" id="{2DDA036B-A944-DD40-A2D6-5F20BE7793FA}"/>
              </a:ext>
            </a:extLst>
          </p:cNvPr>
          <p:cNvSpPr/>
          <p:nvPr/>
        </p:nvSpPr>
        <p:spPr>
          <a:xfrm>
            <a:off x="0" y="9781924"/>
            <a:ext cx="7772400" cy="2834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bject 3">
            <a:extLst>
              <a:ext uri="{FF2B5EF4-FFF2-40B4-BE49-F238E27FC236}">
                <a16:creationId xmlns:a16="http://schemas.microsoft.com/office/drawing/2014/main" id="{FBB022CA-26A5-C524-CB9C-8ED4311504A8}"/>
              </a:ext>
            </a:extLst>
          </p:cNvPr>
          <p:cNvSpPr txBox="1"/>
          <p:nvPr/>
        </p:nvSpPr>
        <p:spPr>
          <a:xfrm>
            <a:off x="27837" y="4766174"/>
            <a:ext cx="4046515" cy="2875146"/>
          </a:xfrm>
          <a:prstGeom prst="rect">
            <a:avLst/>
          </a:prstGeom>
        </p:spPr>
        <p:txBody>
          <a:bodyPr vert="horz" wrap="square" lIns="0" tIns="5080" rIns="0" bIns="0" rtlCol="0">
            <a:spAutoFit/>
          </a:bodyPr>
          <a:lstStyle/>
          <a:p>
            <a:pPr marL="457200" marR="0">
              <a:spcBef>
                <a:spcPts val="0"/>
              </a:spcBef>
              <a:spcAft>
                <a:spcPts val="0"/>
              </a:spcAft>
            </a:pPr>
            <a:r>
              <a:rPr lang="en-US" sz="1400" dirty="0">
                <a:latin typeface="Arial" panose="020B0604020202020204" pitchFamily="34" charset="0"/>
                <a:cs typeface="Arial" panose="020B0604020202020204" pitchFamily="34" charset="0"/>
              </a:rPr>
              <a:t>Enroll in a 2024 MetLife FEDVIP plan                         to gain individual access to the #1 rated*                        identity theft protection service.  </a:t>
            </a:r>
          </a:p>
          <a:p>
            <a:pPr marL="457200" marR="0">
              <a:spcBef>
                <a:spcPts val="0"/>
              </a:spcBef>
              <a:spcAft>
                <a:spcPts val="0"/>
              </a:spcAft>
            </a:pPr>
            <a:endParaRPr lang="en-US" sz="1400" dirty="0">
              <a:latin typeface="Arial" panose="020B0604020202020204" pitchFamily="34" charset="0"/>
              <a:cs typeface="Arial" panose="020B0604020202020204" pitchFamily="34" charset="0"/>
            </a:endParaRPr>
          </a:p>
          <a:p>
            <a:pPr marL="457200" marR="0">
              <a:spcBef>
                <a:spcPts val="0"/>
              </a:spcBef>
              <a:spcAft>
                <a:spcPts val="0"/>
              </a:spcAft>
            </a:pPr>
            <a:r>
              <a:rPr lang="en-US" sz="1400" b="1" dirty="0">
                <a:latin typeface="Arial" panose="020B0604020202020204" pitchFamily="34" charset="0"/>
                <a:cs typeface="Arial" panose="020B0604020202020204" pitchFamily="34" charset="0"/>
              </a:rPr>
              <a:t>MetLife + Aura Identify &amp; Fraud Protection helps safeguard what matters most:</a:t>
            </a:r>
          </a:p>
          <a:p>
            <a:pPr marL="457200" marR="0">
              <a:spcBef>
                <a:spcPts val="0"/>
              </a:spcBef>
              <a:spcAft>
                <a:spcPts val="0"/>
              </a:spcAft>
            </a:pPr>
            <a:endParaRPr lang="en-US" sz="500" dirty="0">
              <a:latin typeface="Arial" panose="020B0604020202020204" pitchFamily="34" charset="0"/>
              <a:cs typeface="Arial" panose="020B0604020202020204" pitchFamily="34" charset="0"/>
            </a:endParaRPr>
          </a:p>
          <a:p>
            <a:pPr marL="635000" marR="0" indent="-177800">
              <a:spcBef>
                <a:spcPts val="0"/>
              </a:spcBef>
              <a:spcAft>
                <a:spcPts val="0"/>
              </a:spcAft>
              <a:buClr>
                <a:srgbClr val="0090DA"/>
              </a:buClr>
              <a:buSzPct val="120000"/>
              <a:buFont typeface="Arial" panose="020B0604020202020204" pitchFamily="34" charset="0"/>
              <a:buChar char="•"/>
            </a:pPr>
            <a:r>
              <a:rPr lang="en-US" sz="1400" b="1" dirty="0">
                <a:latin typeface="Arial" panose="020B0604020202020204" pitchFamily="34" charset="0"/>
                <a:cs typeface="Arial" panose="020B0604020202020204" pitchFamily="34" charset="0"/>
              </a:rPr>
              <a:t>Your identity</a:t>
            </a:r>
          </a:p>
          <a:p>
            <a:pPr marL="635000" marR="0" indent="-177800">
              <a:spcBef>
                <a:spcPts val="0"/>
              </a:spcBef>
              <a:spcAft>
                <a:spcPts val="0"/>
              </a:spcAft>
              <a:buClr>
                <a:srgbClr val="0090DA"/>
              </a:buClr>
              <a:buSzPct val="120000"/>
              <a:buFont typeface="Arial" panose="020B0604020202020204" pitchFamily="34" charset="0"/>
              <a:buChar char="•"/>
            </a:pPr>
            <a:r>
              <a:rPr lang="en-US" sz="1400" b="1" dirty="0">
                <a:latin typeface="Arial" panose="020B0604020202020204" pitchFamily="34" charset="0"/>
                <a:cs typeface="Arial" panose="020B0604020202020204" pitchFamily="34" charset="0"/>
              </a:rPr>
              <a:t>Your money and assets</a:t>
            </a:r>
          </a:p>
          <a:p>
            <a:pPr marL="635000" marR="0" indent="-177800">
              <a:spcBef>
                <a:spcPts val="0"/>
              </a:spcBef>
              <a:spcAft>
                <a:spcPts val="0"/>
              </a:spcAft>
              <a:buClr>
                <a:srgbClr val="0090DA"/>
              </a:buClr>
              <a:buSzPct val="120000"/>
              <a:buFont typeface="Arial" panose="020B0604020202020204" pitchFamily="34" charset="0"/>
              <a:buChar char="•"/>
            </a:pPr>
            <a:r>
              <a:rPr lang="en-US" sz="1400" b="1" dirty="0">
                <a:latin typeface="Arial" panose="020B0604020202020204" pitchFamily="34" charset="0"/>
                <a:cs typeface="Arial" panose="020B0604020202020204" pitchFamily="34" charset="0"/>
              </a:rPr>
              <a:t>Your family</a:t>
            </a:r>
          </a:p>
          <a:p>
            <a:pPr marL="635000" marR="0" indent="-177800">
              <a:spcBef>
                <a:spcPts val="0"/>
              </a:spcBef>
              <a:spcAft>
                <a:spcPts val="0"/>
              </a:spcAft>
              <a:buClr>
                <a:srgbClr val="0090DA"/>
              </a:buClr>
              <a:buSzPct val="120000"/>
              <a:buFont typeface="Arial" panose="020B0604020202020204" pitchFamily="34" charset="0"/>
              <a:buChar char="•"/>
            </a:pPr>
            <a:r>
              <a:rPr lang="en-US" sz="1400" b="1" dirty="0">
                <a:latin typeface="Arial" panose="020B0604020202020204" pitchFamily="34" charset="0"/>
                <a:cs typeface="Arial" panose="020B0604020202020204" pitchFamily="34" charset="0"/>
              </a:rPr>
              <a:t>Your reputation </a:t>
            </a:r>
          </a:p>
          <a:p>
            <a:pPr marL="635000" marR="0" indent="-177800">
              <a:spcBef>
                <a:spcPts val="0"/>
              </a:spcBef>
              <a:spcAft>
                <a:spcPts val="0"/>
              </a:spcAft>
              <a:buClr>
                <a:srgbClr val="0090DA"/>
              </a:buClr>
              <a:buSzPct val="120000"/>
              <a:buFont typeface="Arial" panose="020B0604020202020204" pitchFamily="34" charset="0"/>
              <a:buChar char="•"/>
            </a:pPr>
            <a:r>
              <a:rPr lang="en-US" sz="1400" b="1" dirty="0">
                <a:latin typeface="Arial" panose="020B0604020202020204" pitchFamily="34" charset="0"/>
                <a:cs typeface="Arial" panose="020B0604020202020204" pitchFamily="34" charset="0"/>
              </a:rPr>
              <a:t>Your privacy</a:t>
            </a:r>
          </a:p>
          <a:p>
            <a:pPr marL="742950" marR="0" indent="-285750">
              <a:spcBef>
                <a:spcPts val="0"/>
              </a:spcBef>
              <a:spcAft>
                <a:spcPts val="0"/>
              </a:spcAft>
              <a:buFont typeface="Arial" panose="020B0604020202020204" pitchFamily="34" charset="0"/>
              <a:buChar char="•"/>
            </a:pPr>
            <a:endParaRPr lang="en-US" sz="1050" dirty="0">
              <a:latin typeface="Arial" panose="020B0604020202020204" pitchFamily="34" charset="0"/>
              <a:cs typeface="Arial" panose="020B0604020202020204" pitchFamily="34" charset="0"/>
            </a:endParaRPr>
          </a:p>
          <a:p>
            <a:pPr marL="457200" marR="0">
              <a:spcBef>
                <a:spcPts val="0"/>
              </a:spcBef>
              <a:spcAft>
                <a:spcPts val="0"/>
              </a:spcAft>
            </a:pPr>
            <a:endParaRPr lang="en-US" sz="1400" dirty="0">
              <a:latin typeface="Arial" panose="020B0604020202020204" pitchFamily="34" charset="0"/>
              <a:cs typeface="Arial" panose="020B0604020202020204" pitchFamily="34" charset="0"/>
            </a:endParaRPr>
          </a:p>
        </p:txBody>
      </p:sp>
      <p:pic>
        <p:nvPicPr>
          <p:cNvPr id="2" name="Graphic 1">
            <a:extLst>
              <a:ext uri="{FF2B5EF4-FFF2-40B4-BE49-F238E27FC236}">
                <a16:creationId xmlns:a16="http://schemas.microsoft.com/office/drawing/2014/main" id="{4E806D2E-DEFF-BEF7-46EB-A1C990058A7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7239" y="492862"/>
            <a:ext cx="2590721" cy="553847"/>
          </a:xfrm>
          <a:prstGeom prst="rect">
            <a:avLst/>
          </a:prstGeom>
        </p:spPr>
      </p:pic>
      <p:sp>
        <p:nvSpPr>
          <p:cNvPr id="5" name="TextBox 4">
            <a:extLst>
              <a:ext uri="{FF2B5EF4-FFF2-40B4-BE49-F238E27FC236}">
                <a16:creationId xmlns:a16="http://schemas.microsoft.com/office/drawing/2014/main" id="{78A7517C-F31F-D72D-AA41-631852AD0964}"/>
              </a:ext>
            </a:extLst>
          </p:cNvPr>
          <p:cNvSpPr txBox="1"/>
          <p:nvPr/>
        </p:nvSpPr>
        <p:spPr>
          <a:xfrm>
            <a:off x="3637535" y="6492896"/>
            <a:ext cx="4169662" cy="1692771"/>
          </a:xfrm>
          <a:prstGeom prst="rect">
            <a:avLst/>
          </a:prstGeom>
          <a:noFill/>
        </p:spPr>
        <p:txBody>
          <a:bodyPr wrap="square">
            <a:spAutoFit/>
          </a:bodyPr>
          <a:lstStyle/>
          <a:p>
            <a:pPr marR="0">
              <a:spcBef>
                <a:spcPts val="0"/>
              </a:spcBef>
              <a:spcAft>
                <a:spcPts val="0"/>
              </a:spcAft>
            </a:pPr>
            <a:r>
              <a:rPr lang="en-US" sz="1300" b="1" dirty="0">
                <a:solidFill>
                  <a:srgbClr val="0090DA"/>
                </a:solidFill>
                <a:effectLst/>
                <a:latin typeface="+mj-lt"/>
                <a:ea typeface="Calibri" panose="020F0502020204030204" pitchFamily="34" charset="0"/>
                <a:cs typeface="Times New Roman" panose="02020603050405020304" pitchFamily="18" charset="0"/>
              </a:rPr>
              <a:t>Your Individual Identity &amp; Fraud Protection begins </a:t>
            </a:r>
            <a:r>
              <a:rPr lang="en-US" sz="1300" dirty="0">
                <a:effectLst/>
                <a:latin typeface="+mj-lt"/>
                <a:ea typeface="Calibri" panose="020F0502020204030204" pitchFamily="34" charset="0"/>
                <a:cs typeface="Times New Roman" panose="02020603050405020304" pitchFamily="18" charset="0"/>
              </a:rPr>
              <a:t>after you activate your service. </a:t>
            </a:r>
            <a:endParaRPr lang="en-US" sz="1300" dirty="0">
              <a:effectLst/>
              <a:latin typeface="+mj-lt"/>
              <a:ea typeface="Calibri" panose="020F0502020204030204" pitchFamily="34" charset="0"/>
            </a:endParaRPr>
          </a:p>
          <a:p>
            <a:pPr marR="0">
              <a:spcBef>
                <a:spcPts val="0"/>
              </a:spcBef>
              <a:spcAft>
                <a:spcPts val="0"/>
              </a:spcAft>
            </a:pPr>
            <a:r>
              <a:rPr lang="en-US" sz="1300" dirty="0">
                <a:effectLst/>
                <a:latin typeface="+mj-lt"/>
                <a:ea typeface="Calibri" panose="020F0502020204030204" pitchFamily="34" charset="0"/>
                <a:cs typeface="Times New Roman" panose="02020603050405020304" pitchFamily="18" charset="0"/>
              </a:rPr>
              <a:t> </a:t>
            </a:r>
            <a:endParaRPr lang="en-US" sz="1300" dirty="0">
              <a:effectLst/>
              <a:latin typeface="+mj-lt"/>
              <a:ea typeface="Calibri" panose="020F0502020204030204" pitchFamily="34" charset="0"/>
            </a:endParaRPr>
          </a:p>
          <a:p>
            <a:pPr marR="0">
              <a:spcBef>
                <a:spcPts val="0"/>
              </a:spcBef>
              <a:spcAft>
                <a:spcPts val="0"/>
              </a:spcAft>
            </a:pPr>
            <a:r>
              <a:rPr lang="en-US" sz="1300" b="1" dirty="0">
                <a:solidFill>
                  <a:srgbClr val="0090DA"/>
                </a:solidFill>
                <a:effectLst/>
                <a:latin typeface="+mj-lt"/>
                <a:ea typeface="Calibri" panose="020F0502020204030204" pitchFamily="34" charset="0"/>
                <a:cs typeface="Times New Roman" panose="02020603050405020304" pitchFamily="18" charset="0"/>
              </a:rPr>
              <a:t>You can activate your service </a:t>
            </a:r>
          </a:p>
          <a:p>
            <a:pPr marR="0">
              <a:spcBef>
                <a:spcPts val="0"/>
              </a:spcBef>
              <a:spcAft>
                <a:spcPts val="0"/>
              </a:spcAft>
            </a:pPr>
            <a:r>
              <a:rPr lang="en-US" sz="1300" dirty="0">
                <a:effectLst/>
                <a:latin typeface="+mj-lt"/>
                <a:ea typeface="Calibri" panose="020F0502020204030204" pitchFamily="34" charset="0"/>
                <a:cs typeface="Times New Roman" panose="02020603050405020304" pitchFamily="18" charset="0"/>
              </a:rPr>
              <a:t>anytime after your coverage effective date.**</a:t>
            </a:r>
            <a:endParaRPr lang="en-US" sz="1300" baseline="30000" dirty="0">
              <a:effectLst/>
              <a:latin typeface="+mj-lt"/>
              <a:ea typeface="Calibri" panose="020F0502020204030204" pitchFamily="34" charset="0"/>
              <a:cs typeface="Times New Roman" panose="02020603050405020304" pitchFamily="18" charset="0"/>
            </a:endParaRPr>
          </a:p>
          <a:p>
            <a:pPr marR="0">
              <a:spcBef>
                <a:spcPts val="0"/>
              </a:spcBef>
              <a:spcAft>
                <a:spcPts val="0"/>
              </a:spcAft>
            </a:pPr>
            <a:r>
              <a:rPr lang="en-US" sz="1300" dirty="0">
                <a:effectLst/>
                <a:latin typeface="+mj-lt"/>
                <a:ea typeface="Calibri" panose="020F0502020204030204" pitchFamily="34" charset="0"/>
                <a:cs typeface="Times New Roman" panose="02020603050405020304" pitchFamily="18" charset="0"/>
              </a:rPr>
              <a:t> </a:t>
            </a:r>
            <a:endParaRPr lang="en-US" sz="1300" dirty="0">
              <a:effectLst/>
              <a:latin typeface="+mj-lt"/>
              <a:ea typeface="Calibri" panose="020F0502020204030204" pitchFamily="34" charset="0"/>
            </a:endParaRPr>
          </a:p>
          <a:p>
            <a:pPr marR="0">
              <a:spcBef>
                <a:spcPts val="0"/>
              </a:spcBef>
              <a:spcAft>
                <a:spcPts val="0"/>
              </a:spcAft>
            </a:pPr>
            <a:r>
              <a:rPr lang="en-US" sz="1300" b="1" dirty="0">
                <a:solidFill>
                  <a:srgbClr val="0090DA"/>
                </a:solidFill>
                <a:effectLst/>
                <a:latin typeface="+mj-lt"/>
                <a:ea typeface="Calibri" panose="020F0502020204030204" pitchFamily="34" charset="0"/>
                <a:cs typeface="Times New Roman" panose="02020603050405020304" pitchFamily="18" charset="0"/>
              </a:rPr>
              <a:t>We’ll provide activation instructions </a:t>
            </a:r>
          </a:p>
          <a:p>
            <a:pPr marR="0">
              <a:spcBef>
                <a:spcPts val="0"/>
              </a:spcBef>
              <a:spcAft>
                <a:spcPts val="0"/>
              </a:spcAft>
            </a:pPr>
            <a:r>
              <a:rPr lang="en-US" sz="1300" dirty="0">
                <a:effectLst/>
                <a:latin typeface="+mj-lt"/>
                <a:ea typeface="Calibri" panose="020F0502020204030204" pitchFamily="34" charset="0"/>
                <a:cs typeface="Times New Roman" panose="02020603050405020304" pitchFamily="18" charset="0"/>
              </a:rPr>
              <a:t>by email and mail after you enroll.</a:t>
            </a:r>
            <a:endParaRPr lang="en-US" sz="1300" dirty="0">
              <a:latin typeface="+mj-lt"/>
              <a:sym typeface="Arial"/>
            </a:endParaRPr>
          </a:p>
        </p:txBody>
      </p:sp>
      <p:sp>
        <p:nvSpPr>
          <p:cNvPr id="9" name="TextBox 8">
            <a:extLst>
              <a:ext uri="{FF2B5EF4-FFF2-40B4-BE49-F238E27FC236}">
                <a16:creationId xmlns:a16="http://schemas.microsoft.com/office/drawing/2014/main" id="{82F5CDE0-E0C3-5A7A-F7E1-E765A418A9FB}"/>
              </a:ext>
            </a:extLst>
          </p:cNvPr>
          <p:cNvSpPr txBox="1"/>
          <p:nvPr/>
        </p:nvSpPr>
        <p:spPr>
          <a:xfrm>
            <a:off x="-76423" y="7416292"/>
            <a:ext cx="3531387" cy="954107"/>
          </a:xfrm>
          <a:prstGeom prst="rect">
            <a:avLst/>
          </a:prstGeom>
          <a:noFill/>
        </p:spPr>
        <p:txBody>
          <a:bodyPr wrap="square">
            <a:spAutoFit/>
          </a:bodyPr>
          <a:lstStyle/>
          <a:p>
            <a:pPr marL="457200" marR="0">
              <a:spcBef>
                <a:spcPts val="0"/>
              </a:spcBef>
              <a:spcAft>
                <a:spcPts val="0"/>
              </a:spcAft>
            </a:pPr>
            <a:r>
              <a:rPr lang="en-US" sz="1400" b="1" dirty="0">
                <a:solidFill>
                  <a:srgbClr val="0090DA"/>
                </a:solidFill>
                <a:cs typeface="Arial" panose="020B0604020202020204" pitchFamily="34" charset="0"/>
              </a:rPr>
              <a:t>Smart, simple protection                       with your security solutions                     all in one place through our convenient app. </a:t>
            </a:r>
          </a:p>
        </p:txBody>
      </p:sp>
      <p:sp>
        <p:nvSpPr>
          <p:cNvPr id="11" name="TextBox 10">
            <a:extLst>
              <a:ext uri="{FF2B5EF4-FFF2-40B4-BE49-F238E27FC236}">
                <a16:creationId xmlns:a16="http://schemas.microsoft.com/office/drawing/2014/main" id="{446E6E44-836F-5BEA-A1D6-E490041D8F39}"/>
              </a:ext>
            </a:extLst>
          </p:cNvPr>
          <p:cNvSpPr txBox="1"/>
          <p:nvPr/>
        </p:nvSpPr>
        <p:spPr>
          <a:xfrm>
            <a:off x="3637535" y="8790142"/>
            <a:ext cx="6347736" cy="307777"/>
          </a:xfrm>
          <a:prstGeom prst="rect">
            <a:avLst/>
          </a:prstGeom>
          <a:noFill/>
        </p:spPr>
        <p:txBody>
          <a:bodyPr wrap="square" lIns="0">
            <a:spAutoFit/>
          </a:bodyPr>
          <a:lstStyle/>
          <a:p>
            <a:r>
              <a:rPr lang="en-US" sz="1400" b="1" spc="-10" dirty="0">
                <a:solidFill>
                  <a:srgbClr val="0090DA"/>
                </a:solidFill>
                <a:latin typeface="Arial" panose="020B0604020202020204" pitchFamily="34" charset="0"/>
                <a:cs typeface="Arial" panose="020B0604020202020204" pitchFamily="34" charset="0"/>
              </a:rPr>
              <a:t>MetLife.com/FEDVIP </a:t>
            </a:r>
            <a:endParaRPr lang="en-US" sz="1400" dirty="0">
              <a:solidFill>
                <a:srgbClr val="0090DA"/>
              </a:solidFill>
            </a:endParaRPr>
          </a:p>
        </p:txBody>
      </p:sp>
      <p:pic>
        <p:nvPicPr>
          <p:cNvPr id="15" name="Picture 14">
            <a:extLst>
              <a:ext uri="{FF2B5EF4-FFF2-40B4-BE49-F238E27FC236}">
                <a16:creationId xmlns:a16="http://schemas.microsoft.com/office/drawing/2014/main" id="{11613483-54F3-77C5-9AF9-382DFBF59BE7}"/>
              </a:ext>
            </a:extLst>
          </p:cNvPr>
          <p:cNvPicPr>
            <a:picLocks noChangeAspect="1"/>
          </p:cNvPicPr>
          <p:nvPr/>
        </p:nvPicPr>
        <p:blipFill rotWithShape="1">
          <a:blip r:embed="rId5">
            <a:extLst>
              <a:ext uri="{28A0092B-C50C-407E-A947-70E740481C1C}">
                <a14:useLocalDpi xmlns:a14="http://schemas.microsoft.com/office/drawing/2010/main" val="0"/>
              </a:ext>
            </a:extLst>
          </a:blip>
          <a:srcRect l="-492" r="24779"/>
          <a:stretch/>
        </p:blipFill>
        <p:spPr>
          <a:xfrm>
            <a:off x="3886200" y="685800"/>
            <a:ext cx="3886200" cy="5603356"/>
          </a:xfrm>
          <a:prstGeom prst="rect">
            <a:avLst/>
          </a:prstGeom>
        </p:spPr>
      </p:pic>
      <p:sp>
        <p:nvSpPr>
          <p:cNvPr id="18" name="Rectangle 17">
            <a:extLst>
              <a:ext uri="{FF2B5EF4-FFF2-40B4-BE49-F238E27FC236}">
                <a16:creationId xmlns:a16="http://schemas.microsoft.com/office/drawing/2014/main" id="{CABD2D31-6A0D-0BEF-7253-88BCDEA72B86}"/>
              </a:ext>
            </a:extLst>
          </p:cNvPr>
          <p:cNvSpPr/>
          <p:nvPr/>
        </p:nvSpPr>
        <p:spPr>
          <a:xfrm>
            <a:off x="3616453" y="8314390"/>
            <a:ext cx="4169663" cy="61947"/>
          </a:xfrm>
          <a:prstGeom prst="rect">
            <a:avLst/>
          </a:prstGeom>
          <a:gradFill flip="none" rotWithShape="1">
            <a:gsLst>
              <a:gs pos="0">
                <a:srgbClr val="0090DA"/>
              </a:gs>
              <a:gs pos="100000">
                <a:srgbClr val="A4CE4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descr="A black background with blue text&#10;&#10;Description automatically generated">
            <a:extLst>
              <a:ext uri="{FF2B5EF4-FFF2-40B4-BE49-F238E27FC236}">
                <a16:creationId xmlns:a16="http://schemas.microsoft.com/office/drawing/2014/main" id="{29C176E6-01C0-B8E9-125F-E21BAB80408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5526" y="8762503"/>
            <a:ext cx="1578427" cy="729049"/>
          </a:xfrm>
          <a:prstGeom prst="rect">
            <a:avLst/>
          </a:prstGeom>
        </p:spPr>
      </p:pic>
      <p:sp>
        <p:nvSpPr>
          <p:cNvPr id="8" name="TextBox 7">
            <a:extLst>
              <a:ext uri="{FF2B5EF4-FFF2-40B4-BE49-F238E27FC236}">
                <a16:creationId xmlns:a16="http://schemas.microsoft.com/office/drawing/2014/main" id="{9AEBAF40-F59E-89BA-744C-0DCB87E5AB38}"/>
              </a:ext>
            </a:extLst>
          </p:cNvPr>
          <p:cNvSpPr txBox="1"/>
          <p:nvPr/>
        </p:nvSpPr>
        <p:spPr>
          <a:xfrm>
            <a:off x="3536950" y="9130544"/>
            <a:ext cx="4152902" cy="600164"/>
          </a:xfrm>
          <a:prstGeom prst="rect">
            <a:avLst/>
          </a:prstGeom>
          <a:noFill/>
        </p:spPr>
        <p:txBody>
          <a:bodyPr wrap="square">
            <a:spAutoFit/>
          </a:bodyPr>
          <a:lstStyle/>
          <a:p>
            <a:pPr>
              <a:spcAft>
                <a:spcPts val="600"/>
              </a:spcAft>
            </a:pPr>
            <a:r>
              <a:rPr lang="en-US" sz="700" dirty="0">
                <a:solidFill>
                  <a:srgbClr val="7C7E81"/>
                </a:solidFill>
                <a:effectLst/>
                <a:latin typeface="+mj-lt"/>
              </a:rPr>
              <a:t>*Ranked #1 by Security.Org and IdentityProtectionReview.com. They may be compensated as a marketing affiliate of Aura, but their ratings are all their own.</a:t>
            </a:r>
          </a:p>
          <a:p>
            <a:pPr>
              <a:spcAft>
                <a:spcPts val="600"/>
              </a:spcAft>
            </a:pPr>
            <a:r>
              <a:rPr lang="en-US" sz="700" dirty="0">
                <a:solidFill>
                  <a:srgbClr val="7C7E81"/>
                </a:solidFill>
                <a:effectLst/>
                <a:latin typeface="+mj-lt"/>
              </a:rPr>
              <a:t>**If you enroll outside of open season, your FEDVIP coverage will be effective the first day of the first pay period following the date we receive your enrollment. </a:t>
            </a:r>
            <a:endParaRPr lang="en-US" sz="700" dirty="0">
              <a:solidFill>
                <a:srgbClr val="7C7E81"/>
              </a:solidFill>
              <a:latin typeface="+mj-lt"/>
            </a:endParaRPr>
          </a:p>
        </p:txBody>
      </p:sp>
    </p:spTree>
    <p:extLst>
      <p:ext uri="{BB962C8B-B14F-4D97-AF65-F5344CB8AC3E}">
        <p14:creationId xmlns:p14="http://schemas.microsoft.com/office/powerpoint/2010/main" val="902124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42C59A3-D3E4-FA22-1D38-BBD3DF2DDE1C}"/>
              </a:ext>
            </a:extLst>
          </p:cNvPr>
          <p:cNvSpPr/>
          <p:nvPr/>
        </p:nvSpPr>
        <p:spPr>
          <a:xfrm>
            <a:off x="391299" y="1053775"/>
            <a:ext cx="3494898" cy="7397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We’re online more than ever before – making us vulnerable to fraud and threats. With digital activity at an all- time high, </a:t>
            </a:r>
            <a:r>
              <a:rPr lang="en-US" sz="1000" spc="-10" dirty="0">
                <a:solidFill>
                  <a:schemeClr val="tx1"/>
                </a:solidFill>
                <a:cs typeface="Arial"/>
              </a:rPr>
              <a:t>89% of employees say that having access to an identity theft product provides peace of mind.</a:t>
            </a:r>
            <a:r>
              <a:rPr lang="en-US" sz="1000" spc="-10" baseline="30000" dirty="0">
                <a:solidFill>
                  <a:schemeClr val="tx1"/>
                </a:solidFill>
                <a:cs typeface="Arial"/>
              </a:rPr>
              <a:t>1</a:t>
            </a:r>
          </a:p>
          <a:p>
            <a:endParaRPr lang="en-US" sz="1000" dirty="0">
              <a:solidFill>
                <a:schemeClr val="tx1"/>
              </a:solidFill>
            </a:endParaRPr>
          </a:p>
        </p:txBody>
      </p:sp>
      <p:grpSp>
        <p:nvGrpSpPr>
          <p:cNvPr id="2" name="Group 1">
            <a:extLst>
              <a:ext uri="{FF2B5EF4-FFF2-40B4-BE49-F238E27FC236}">
                <a16:creationId xmlns:a16="http://schemas.microsoft.com/office/drawing/2014/main" id="{42E2DA26-54F1-C3B8-7040-5EE626AC2E2A}"/>
              </a:ext>
            </a:extLst>
          </p:cNvPr>
          <p:cNvGrpSpPr/>
          <p:nvPr/>
        </p:nvGrpSpPr>
        <p:grpSpPr>
          <a:xfrm>
            <a:off x="242100" y="9494418"/>
            <a:ext cx="7077049" cy="631153"/>
            <a:chOff x="238151" y="9361029"/>
            <a:chExt cx="7077049" cy="631153"/>
          </a:xfrm>
        </p:grpSpPr>
        <p:sp>
          <p:nvSpPr>
            <p:cNvPr id="167" name="Google Shape;86;p2">
              <a:extLst>
                <a:ext uri="{FF2B5EF4-FFF2-40B4-BE49-F238E27FC236}">
                  <a16:creationId xmlns:a16="http://schemas.microsoft.com/office/drawing/2014/main" id="{0A8DF1DA-A167-9C70-4723-4FB694FD5465}"/>
                </a:ext>
              </a:extLst>
            </p:cNvPr>
            <p:cNvSpPr txBox="1">
              <a:spLocks/>
            </p:cNvSpPr>
            <p:nvPr/>
          </p:nvSpPr>
          <p:spPr>
            <a:xfrm>
              <a:off x="3425825" y="9717545"/>
              <a:ext cx="3889375" cy="274637"/>
            </a:xfrm>
            <a:prstGeom prst="rect">
              <a:avLst/>
            </a:prstGeom>
            <a:noFill/>
            <a:ln>
              <a:noFill/>
            </a:ln>
          </p:spPr>
          <p:txBody>
            <a:bodyPr spcFirstLastPara="1" lIns="0" tIns="0" rIns="0" bIns="0"/>
            <a:lstStyle>
              <a:defPPr marR="0" lvl="0" algn="l" rtl="0">
                <a:lnSpc>
                  <a:spcPct val="100000"/>
                </a:lnSpc>
                <a:spcBef>
                  <a:spcPts val="0"/>
                </a:spcBef>
                <a:spcAft>
                  <a:spcPts val="0"/>
                </a:spcAft>
              </a:defPPr>
              <a:lvl1pPr marL="457200" marR="0" lvl="0" indent="-228600" algn="r" rtl="0">
                <a:lnSpc>
                  <a:spcPct val="100000"/>
                </a:lnSpc>
                <a:spcBef>
                  <a:spcPts val="0"/>
                </a:spcBef>
                <a:spcAft>
                  <a:spcPts val="0"/>
                </a:spcAft>
                <a:buClr>
                  <a:srgbClr val="7C7D80"/>
                </a:buClr>
                <a:buSzPts val="650"/>
                <a:buFont typeface="Arial"/>
                <a:buNone/>
                <a:defRPr sz="650" b="0" i="0" u="none" strike="noStrike" cap="none">
                  <a:solidFill>
                    <a:srgbClr val="7C7D80"/>
                  </a:solidFill>
                  <a:latin typeface="Arial"/>
                  <a:ea typeface="Arial"/>
                  <a:cs typeface="Arial"/>
                  <a:sym typeface="Arial"/>
                </a:defRPr>
              </a:lvl1pPr>
              <a:lvl2pPr marL="914400" marR="0" lvl="1" indent="-342900" algn="l" rtl="0">
                <a:lnSpc>
                  <a:spcPct val="100000"/>
                </a:lnSpc>
                <a:spcBef>
                  <a:spcPts val="300"/>
                </a:spcBef>
                <a:spcAft>
                  <a:spcPts val="0"/>
                </a:spcAft>
                <a:buClr>
                  <a:schemeClr val="dk1"/>
                </a:buClr>
                <a:buSzPts val="1800"/>
                <a:buFont typeface="Arial"/>
                <a:buChar char="•"/>
                <a:defRPr sz="1000" b="0" i="0" u="none" strike="noStrike" cap="none">
                  <a:solidFill>
                    <a:schemeClr val="dk1"/>
                  </a:solidFill>
                  <a:latin typeface="Arial"/>
                  <a:ea typeface="Arial"/>
                  <a:cs typeface="Arial"/>
                  <a:sym typeface="Arial"/>
                </a:defRPr>
              </a:lvl2pPr>
              <a:lvl3pPr marL="1371600" marR="0" lvl="2" indent="-342900" algn="l" rtl="0">
                <a:lnSpc>
                  <a:spcPct val="100000"/>
                </a:lnSpc>
                <a:spcBef>
                  <a:spcPts val="200"/>
                </a:spcBef>
                <a:spcAft>
                  <a:spcPts val="0"/>
                </a:spcAft>
                <a:buClr>
                  <a:schemeClr val="dk1"/>
                </a:buClr>
                <a:buSzPts val="1800"/>
                <a:buFont typeface="Arial"/>
                <a:buChar char="–"/>
                <a:defRPr sz="1000" b="0" i="0" u="none" strike="noStrike" cap="none">
                  <a:solidFill>
                    <a:schemeClr val="dk1"/>
                  </a:solidFill>
                  <a:latin typeface="Arial"/>
                  <a:ea typeface="Arial"/>
                  <a:cs typeface="Arial"/>
                  <a:sym typeface="Arial"/>
                </a:defRPr>
              </a:lvl3pPr>
              <a:lvl4pPr marL="1828800" marR="0" lvl="3" indent="-342900" algn="l" rtl="0">
                <a:lnSpc>
                  <a:spcPct val="100000"/>
                </a:lnSpc>
                <a:spcBef>
                  <a:spcPts val="200"/>
                </a:spcBef>
                <a:spcAft>
                  <a:spcPts val="0"/>
                </a:spcAft>
                <a:buClr>
                  <a:schemeClr val="dk1"/>
                </a:buClr>
                <a:buSzPts val="1800"/>
                <a:buFont typeface="Arial"/>
                <a:buChar char="•"/>
                <a:defRPr sz="1000" b="0" i="0" u="none" strike="noStrike" cap="none">
                  <a:solidFill>
                    <a:schemeClr val="dk1"/>
                  </a:solidFill>
                  <a:latin typeface="Arial"/>
                  <a:ea typeface="Arial"/>
                  <a:cs typeface="Arial"/>
                  <a:sym typeface="Arial"/>
                </a:defRPr>
              </a:lvl4pPr>
              <a:lvl5pPr marL="2286000" marR="0" lvl="4" indent="-342900" algn="l" rtl="0">
                <a:lnSpc>
                  <a:spcPct val="100000"/>
                </a:lnSpc>
                <a:spcBef>
                  <a:spcPts val="200"/>
                </a:spcBef>
                <a:spcAft>
                  <a:spcPts val="0"/>
                </a:spcAft>
                <a:buClr>
                  <a:schemeClr val="dk1"/>
                </a:buClr>
                <a:buSzPts val="1800"/>
                <a:buFont typeface="Arial"/>
                <a:buChar char="–"/>
                <a:defRPr sz="1000" b="0" i="0" u="none" strike="noStrike" cap="none">
                  <a:solidFill>
                    <a:schemeClr val="dk1"/>
                  </a:solidFill>
                  <a:latin typeface="Arial"/>
                  <a:ea typeface="Arial"/>
                  <a:cs typeface="Arial"/>
                  <a:sym typeface="Arial"/>
                </a:defRPr>
              </a:lvl5pPr>
              <a:lvl6pPr marL="2743200" marR="0" lvl="5" indent="-342900" algn="l" rtl="0">
                <a:lnSpc>
                  <a:spcPct val="90000"/>
                </a:lnSpc>
                <a:spcBef>
                  <a:spcPts val="425"/>
                </a:spcBef>
                <a:spcAft>
                  <a:spcPts val="0"/>
                </a:spcAft>
                <a:buClr>
                  <a:schemeClr val="dk1"/>
                </a:buClr>
                <a:buSzPts val="1800"/>
                <a:buFont typeface="Arial"/>
                <a:buChar char="•"/>
                <a:defRPr sz="1530" b="0" i="0" u="none" strike="noStrike" cap="none">
                  <a:solidFill>
                    <a:schemeClr val="dk1"/>
                  </a:solidFill>
                  <a:latin typeface="Arial"/>
                  <a:ea typeface="Arial"/>
                  <a:cs typeface="Arial"/>
                  <a:sym typeface="Arial"/>
                </a:defRPr>
              </a:lvl6pPr>
              <a:lvl7pPr marL="3200400" marR="0" lvl="6" indent="-342900" algn="l" rtl="0">
                <a:lnSpc>
                  <a:spcPct val="90000"/>
                </a:lnSpc>
                <a:spcBef>
                  <a:spcPts val="425"/>
                </a:spcBef>
                <a:spcAft>
                  <a:spcPts val="0"/>
                </a:spcAft>
                <a:buClr>
                  <a:schemeClr val="dk1"/>
                </a:buClr>
                <a:buSzPts val="1800"/>
                <a:buFont typeface="Arial"/>
                <a:buChar char="•"/>
                <a:defRPr sz="1530" b="0" i="0" u="none" strike="noStrike" cap="none">
                  <a:solidFill>
                    <a:schemeClr val="dk1"/>
                  </a:solidFill>
                  <a:latin typeface="Arial"/>
                  <a:ea typeface="Arial"/>
                  <a:cs typeface="Arial"/>
                  <a:sym typeface="Arial"/>
                </a:defRPr>
              </a:lvl7pPr>
              <a:lvl8pPr marL="3657600" marR="0" lvl="7" indent="-342900" algn="l" rtl="0">
                <a:lnSpc>
                  <a:spcPct val="90000"/>
                </a:lnSpc>
                <a:spcBef>
                  <a:spcPts val="425"/>
                </a:spcBef>
                <a:spcAft>
                  <a:spcPts val="0"/>
                </a:spcAft>
                <a:buClr>
                  <a:schemeClr val="dk1"/>
                </a:buClr>
                <a:buSzPts val="1800"/>
                <a:buFont typeface="Arial"/>
                <a:buChar char="•"/>
                <a:defRPr sz="1530" b="0" i="0" u="none" strike="noStrike" cap="none">
                  <a:solidFill>
                    <a:schemeClr val="dk1"/>
                  </a:solidFill>
                  <a:latin typeface="Arial"/>
                  <a:ea typeface="Arial"/>
                  <a:cs typeface="Arial"/>
                  <a:sym typeface="Arial"/>
                </a:defRPr>
              </a:lvl8pPr>
              <a:lvl9pPr marL="4114800" marR="0" lvl="8" indent="-342900" algn="l" rtl="0">
                <a:lnSpc>
                  <a:spcPct val="90000"/>
                </a:lnSpc>
                <a:spcBef>
                  <a:spcPts val="425"/>
                </a:spcBef>
                <a:spcAft>
                  <a:spcPts val="0"/>
                </a:spcAft>
                <a:buClr>
                  <a:schemeClr val="dk1"/>
                </a:buClr>
                <a:buSzPts val="1800"/>
                <a:buFont typeface="Arial"/>
                <a:buChar char="•"/>
                <a:defRPr sz="1530" b="0" i="0" u="none" strike="noStrike" cap="none">
                  <a:solidFill>
                    <a:schemeClr val="dk1"/>
                  </a:solidFill>
                  <a:latin typeface="Arial"/>
                  <a:ea typeface="Arial"/>
                  <a:cs typeface="Arial"/>
                  <a:sym typeface="Arial"/>
                </a:defRPr>
              </a:lvl9pPr>
            </a:lstStyle>
            <a:p>
              <a:pPr marL="0" marR="0" lvl="0" indent="0" algn="r" defTabSz="457200" rtl="0" eaLnBrk="1" fontAlgn="auto" latinLnBrk="0" hangingPunct="1">
                <a:lnSpc>
                  <a:spcPct val="100000"/>
                </a:lnSpc>
                <a:spcBef>
                  <a:spcPts val="0"/>
                </a:spcBef>
                <a:spcAft>
                  <a:spcPts val="0"/>
                </a:spcAft>
                <a:buClr>
                  <a:srgbClr val="7C7D80"/>
                </a:buClr>
                <a:buSzPts val="600"/>
                <a:buFont typeface="Arial"/>
                <a:buNone/>
                <a:tabLst/>
                <a:defRPr/>
              </a:pPr>
              <a:r>
                <a:rPr kumimoji="0" lang="nb-NO" sz="650" b="0" i="0" u="none" kern="0" cap="none" spc="0" normalizeH="0" noProof="0" dirty="0">
                  <a:ln>
                    <a:noFill/>
                  </a:ln>
                  <a:solidFill>
                    <a:srgbClr val="7C7D80"/>
                  </a:solidFill>
                  <a:effectLst/>
                  <a:uLnTx/>
                  <a:uFillTx/>
                  <a:latin typeface="Arial"/>
                  <a:cs typeface="Arial"/>
                  <a:sym typeface="Arial"/>
                </a:rPr>
                <a:t>L1123036788[exp1125][All States][DC,GU,MP,PR,VI] </a:t>
              </a:r>
              <a:r>
                <a:rPr kumimoji="0" lang="en-US" sz="650" b="0" i="0" u="none" strike="noStrike" kern="0" cap="none" spc="0" normalizeH="0" baseline="0" noProof="0" dirty="0">
                  <a:ln>
                    <a:noFill/>
                  </a:ln>
                  <a:solidFill>
                    <a:srgbClr val="7C7D80"/>
                  </a:solidFill>
                  <a:effectLst/>
                  <a:uLnTx/>
                  <a:uFillTx/>
                  <a:latin typeface="Arial"/>
                  <a:cs typeface="Arial"/>
                  <a:sym typeface="Arial"/>
                </a:rPr>
                <a:t>© 2023 MetLife Services and Solutions, LLC.</a:t>
              </a:r>
            </a:p>
            <a:p>
              <a:pPr marL="0" marR="0" lvl="0" indent="0" algn="r" defTabSz="457200" rtl="0" eaLnBrk="1" fontAlgn="auto" latinLnBrk="0" hangingPunct="1">
                <a:lnSpc>
                  <a:spcPct val="100000"/>
                </a:lnSpc>
                <a:spcBef>
                  <a:spcPts val="0"/>
                </a:spcBef>
                <a:spcAft>
                  <a:spcPts val="0"/>
                </a:spcAft>
                <a:buClr>
                  <a:srgbClr val="7C7D80"/>
                </a:buClr>
                <a:buSzPts val="600"/>
                <a:buFont typeface="Arial"/>
                <a:buNone/>
                <a:tabLst/>
                <a:defRPr/>
              </a:pPr>
              <a:endParaRPr kumimoji="0" lang="en-US" sz="650" b="0" i="0" u="none" strike="noStrike" kern="0" cap="none" spc="0" normalizeH="0" baseline="0" noProof="0" dirty="0">
                <a:ln>
                  <a:noFill/>
                </a:ln>
                <a:solidFill>
                  <a:srgbClr val="7C7D80"/>
                </a:solidFill>
                <a:effectLst/>
                <a:uLnTx/>
                <a:uFillTx/>
                <a:latin typeface="Arial"/>
                <a:cs typeface="Arial"/>
                <a:sym typeface="Arial"/>
              </a:endParaRPr>
            </a:p>
          </p:txBody>
        </p:sp>
        <p:sp>
          <p:nvSpPr>
            <p:cNvPr id="168" name="Google Shape;99;p2">
              <a:extLst>
                <a:ext uri="{FF2B5EF4-FFF2-40B4-BE49-F238E27FC236}">
                  <a16:creationId xmlns:a16="http://schemas.microsoft.com/office/drawing/2014/main" id="{E9F10CFC-01A8-C50F-192E-0A04B4CF9471}"/>
                </a:ext>
              </a:extLst>
            </p:cNvPr>
            <p:cNvSpPr txBox="1">
              <a:spLocks noChangeArrowheads="1"/>
            </p:cNvSpPr>
            <p:nvPr/>
          </p:nvSpPr>
          <p:spPr bwMode="auto">
            <a:xfrm>
              <a:off x="2565400" y="9582607"/>
              <a:ext cx="47498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914400" indent="-342900">
                <a:defRPr>
                  <a:solidFill>
                    <a:schemeClr val="tx1"/>
                  </a:solidFill>
                  <a:latin typeface="Arial" panose="020B0604020202020204" pitchFamily="34" charset="0"/>
                </a:defRPr>
              </a:lvl2pPr>
              <a:lvl3pPr marL="1371600" indent="-342900">
                <a:defRPr>
                  <a:solidFill>
                    <a:schemeClr val="tx1"/>
                  </a:solidFill>
                  <a:latin typeface="Arial" panose="020B0604020202020204" pitchFamily="34" charset="0"/>
                </a:defRPr>
              </a:lvl3pPr>
              <a:lvl4pPr marL="1828800" indent="-342900">
                <a:defRPr>
                  <a:solidFill>
                    <a:schemeClr val="tx1"/>
                  </a:solidFill>
                  <a:latin typeface="Arial" panose="020B0604020202020204" pitchFamily="34" charset="0"/>
                </a:defRPr>
              </a:lvl4pPr>
              <a:lvl5pPr marL="2286000" indent="-342900">
                <a:defRPr>
                  <a:solidFill>
                    <a:schemeClr val="tx1"/>
                  </a:solidFill>
                  <a:latin typeface="Arial" panose="020B0604020202020204" pitchFamily="34" charset="0"/>
                </a:defRPr>
              </a:lvl5pPr>
              <a:lvl6pPr marL="2743200" indent="-342900" defTabSz="457200" eaLnBrk="0" fontAlgn="base" hangingPunct="0">
                <a:spcBef>
                  <a:spcPct val="0"/>
                </a:spcBef>
                <a:spcAft>
                  <a:spcPct val="0"/>
                </a:spcAft>
                <a:defRPr>
                  <a:solidFill>
                    <a:schemeClr val="tx1"/>
                  </a:solidFill>
                  <a:latin typeface="Arial" panose="020B0604020202020204" pitchFamily="34" charset="0"/>
                </a:defRPr>
              </a:lvl6pPr>
              <a:lvl7pPr marL="3200400" indent="-342900" defTabSz="457200" eaLnBrk="0" fontAlgn="base" hangingPunct="0">
                <a:spcBef>
                  <a:spcPct val="0"/>
                </a:spcBef>
                <a:spcAft>
                  <a:spcPct val="0"/>
                </a:spcAft>
                <a:defRPr>
                  <a:solidFill>
                    <a:schemeClr val="tx1"/>
                  </a:solidFill>
                  <a:latin typeface="Arial" panose="020B0604020202020204" pitchFamily="34" charset="0"/>
                </a:defRPr>
              </a:lvl7pPr>
              <a:lvl8pPr marL="3657600" indent="-342900" defTabSz="457200" eaLnBrk="0" fontAlgn="base" hangingPunct="0">
                <a:spcBef>
                  <a:spcPct val="0"/>
                </a:spcBef>
                <a:spcAft>
                  <a:spcPct val="0"/>
                </a:spcAft>
                <a:defRPr>
                  <a:solidFill>
                    <a:schemeClr val="tx1"/>
                  </a:solidFill>
                  <a:latin typeface="Arial" panose="020B0604020202020204" pitchFamily="34" charset="0"/>
                </a:defRPr>
              </a:lvl8pPr>
              <a:lvl9pPr marL="4114800" indent="-342900" defTabSz="4572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
                  <a:srgbClr val="7C7D80"/>
                </a:buClr>
                <a:buSzPts val="800"/>
                <a:buFont typeface="Arial" panose="020B0604020202020204" pitchFamily="34" charset="0"/>
                <a:buNone/>
                <a:tabLst/>
                <a:defRPr/>
              </a:pPr>
              <a:r>
                <a:rPr kumimoji="0" lang="en-US" altLang="en-US" sz="800" b="1" i="0" u="none" strike="noStrike" kern="1200" cap="none" spc="0" normalizeH="0" baseline="0" noProof="0" dirty="0">
                  <a:ln>
                    <a:noFill/>
                  </a:ln>
                  <a:solidFill>
                    <a:srgbClr val="7C7D80"/>
                  </a:solidFill>
                  <a:effectLst/>
                  <a:uLnTx/>
                  <a:uFillTx/>
                  <a:latin typeface="Arial" panose="020B0604020202020204" pitchFamily="34" charset="0"/>
                  <a:ea typeface="+mn-ea"/>
                  <a:cs typeface="Arial" panose="020B0604020202020204" pitchFamily="34" charset="0"/>
                  <a:sym typeface="Arial" panose="020B0604020202020204" pitchFamily="34" charset="0"/>
                </a:rPr>
                <a:t>MetLife Consumer Services, Inc. |  200 Park Avenue  |  New York, NY 10166</a:t>
              </a:r>
            </a:p>
          </p:txBody>
        </p:sp>
        <p:pic>
          <p:nvPicPr>
            <p:cNvPr id="169" name="Picture 168">
              <a:extLst>
                <a:ext uri="{FF2B5EF4-FFF2-40B4-BE49-F238E27FC236}">
                  <a16:creationId xmlns:a16="http://schemas.microsoft.com/office/drawing/2014/main" id="{0E0FB5C1-F93C-7CD6-8B4F-F2E03541960B}"/>
                </a:ext>
              </a:extLst>
            </p:cNvPr>
            <p:cNvPicPr>
              <a:picLocks noChangeAspect="1"/>
            </p:cNvPicPr>
            <p:nvPr/>
          </p:nvPicPr>
          <p:blipFill rotWithShape="1">
            <a:blip r:embed="rId3"/>
            <a:srcRect l="1" t="37609" r="53078" b="40707"/>
            <a:stretch/>
          </p:blipFill>
          <p:spPr>
            <a:xfrm>
              <a:off x="238151" y="9361029"/>
              <a:ext cx="1280160" cy="457200"/>
            </a:xfrm>
            <a:prstGeom prst="rect">
              <a:avLst/>
            </a:prstGeom>
          </p:spPr>
        </p:pic>
      </p:grpSp>
      <p:graphicFrame>
        <p:nvGraphicFramePr>
          <p:cNvPr id="6" name="Table 13">
            <a:extLst>
              <a:ext uri="{FF2B5EF4-FFF2-40B4-BE49-F238E27FC236}">
                <a16:creationId xmlns:a16="http://schemas.microsoft.com/office/drawing/2014/main" id="{094EAE85-26DD-908B-0862-1BD15263976A}"/>
              </a:ext>
            </a:extLst>
          </p:cNvPr>
          <p:cNvGraphicFramePr>
            <a:graphicFrameLocks noGrp="1"/>
          </p:cNvGraphicFramePr>
          <p:nvPr>
            <p:extLst>
              <p:ext uri="{D42A27DB-BD31-4B8C-83A1-F6EECF244321}">
                <p14:modId xmlns:p14="http://schemas.microsoft.com/office/powerpoint/2010/main" val="26165237"/>
              </p:ext>
            </p:extLst>
          </p:nvPr>
        </p:nvGraphicFramePr>
        <p:xfrm>
          <a:off x="4108657" y="1115722"/>
          <a:ext cx="3206543" cy="6613482"/>
        </p:xfrm>
        <a:graphic>
          <a:graphicData uri="http://schemas.openxmlformats.org/drawingml/2006/table">
            <a:tbl>
              <a:tblPr firstRow="1" bandRow="1">
                <a:tableStyleId>{5C22544A-7EE6-4342-B048-85BDC9FD1C3A}</a:tableStyleId>
              </a:tblPr>
              <a:tblGrid>
                <a:gridCol w="3206543">
                  <a:extLst>
                    <a:ext uri="{9D8B030D-6E8A-4147-A177-3AD203B41FA5}">
                      <a16:colId xmlns:a16="http://schemas.microsoft.com/office/drawing/2014/main" val="2579794776"/>
                    </a:ext>
                  </a:extLst>
                </a:gridCol>
              </a:tblGrid>
              <a:tr h="215105">
                <a:tc>
                  <a:txBody>
                    <a:bodyPr/>
                    <a:lstStyle/>
                    <a:p>
                      <a:pPr marL="230188" marR="0" lvl="0" indent="0" algn="l" defTabSz="777240" rtl="0" eaLnBrk="1" fontAlgn="auto" latinLnBrk="0" hangingPunct="1">
                        <a:lnSpc>
                          <a:spcPts val="1200"/>
                        </a:lnSpc>
                        <a:spcBef>
                          <a:spcPts val="0"/>
                        </a:spcBef>
                        <a:spcAft>
                          <a:spcPts val="0"/>
                        </a:spcAft>
                        <a:buClrTx/>
                        <a:buSzTx/>
                        <a:buFontTx/>
                        <a:buNone/>
                        <a:tabLst/>
                        <a:defRPr/>
                      </a:pPr>
                      <a:r>
                        <a:rPr lang="en-US" sz="1000" b="1" kern="1200" dirty="0">
                          <a:solidFill>
                            <a:schemeClr val="tx1"/>
                          </a:solidFill>
                          <a:effectLst/>
                          <a:latin typeface="Arial" panose="020B0604020202020204" pitchFamily="34" charset="0"/>
                          <a:ea typeface="+mn-ea"/>
                          <a:cs typeface="Arial" panose="020B0604020202020204" pitchFamily="34" charset="0"/>
                        </a:rPr>
                        <a:t>Financial Fraud Protection</a:t>
                      </a:r>
                      <a:endParaRPr lang="en-US" sz="1000" dirty="0">
                        <a:solidFill>
                          <a:schemeClr val="tx1"/>
                        </a:solidFill>
                        <a:effectLst/>
                        <a:latin typeface="Arial" panose="020B0604020202020204" pitchFamily="34" charset="0"/>
                        <a:cs typeface="Arial" panose="020B0604020202020204" pitchFamily="34" charset="0"/>
                      </a:endParaRPr>
                    </a:p>
                  </a:txBody>
                  <a:tcPr marL="18288" marR="18288"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732352848"/>
                  </a:ext>
                </a:extLst>
              </a:tr>
              <a:tr h="1790639">
                <a:tc>
                  <a:txBody>
                    <a:bodyPr/>
                    <a:lstStyle/>
                    <a:p>
                      <a:pPr marL="208026" marR="0" lvl="0" indent="-171450" algn="l" defTabSz="777240" rtl="0" eaLnBrk="1" fontAlgn="t" latinLnBrk="0" hangingPunct="1">
                        <a:lnSpc>
                          <a:spcPts val="1600"/>
                        </a:lnSpc>
                        <a:spcBef>
                          <a:spcPts val="0"/>
                        </a:spcBef>
                        <a:spcAft>
                          <a:spcPts val="0"/>
                        </a:spcAft>
                        <a:buClr>
                          <a:srgbClr val="A4CE4D"/>
                        </a:buClr>
                        <a:buSzPct val="120000"/>
                        <a:buFont typeface="Wingdings" panose="05000000000000000000" pitchFamily="2" charset="2"/>
                        <a:buChar char="ü"/>
                        <a:tabLst/>
                        <a:defRPr/>
                      </a:pPr>
                      <a:r>
                        <a:rPr lang="en-US" sz="1000" b="0" i="0" u="none" strike="noStrike" kern="1200" dirty="0">
                          <a:solidFill>
                            <a:schemeClr val="tx1"/>
                          </a:solidFill>
                          <a:effectLst/>
                          <a:latin typeface="Arial" panose="020B0604020202020204" pitchFamily="34" charset="0"/>
                          <a:ea typeface="+mn-ea"/>
                          <a:cs typeface="Arial" panose="020B0604020202020204" pitchFamily="34" charset="0"/>
                        </a:rPr>
                        <a:t>Credit Monitoring &amp; Alerts </a:t>
                      </a:r>
                      <a:r>
                        <a:rPr lang="en-US" sz="1000" b="0" i="0" u="none" strike="noStrike" kern="1200" noProof="0" dirty="0">
                          <a:solidFill>
                            <a:schemeClr val="tx1"/>
                          </a:solidFill>
                          <a:effectLst/>
                          <a:latin typeface="Arial" panose="020B0604020202020204" pitchFamily="34" charset="0"/>
                          <a:ea typeface="+mn-ea"/>
                          <a:cs typeface="Arial" panose="020B0604020202020204" pitchFamily="34" charset="0"/>
                        </a:rPr>
                        <a:t>(1 bureau)</a:t>
                      </a:r>
                    </a:p>
                    <a:p>
                      <a:pPr marL="208026" marR="0" lvl="0" indent="-171450" algn="l" defTabSz="777240" rtl="0" eaLnBrk="1" fontAlgn="t" latinLnBrk="0" hangingPunct="1">
                        <a:lnSpc>
                          <a:spcPts val="1200"/>
                        </a:lnSpc>
                        <a:spcBef>
                          <a:spcPts val="120"/>
                        </a:spcBef>
                        <a:spcAft>
                          <a:spcPts val="0"/>
                        </a:spcAft>
                        <a:buClr>
                          <a:srgbClr val="A4CE4D"/>
                        </a:buClr>
                        <a:buSzPct val="120000"/>
                        <a:buFont typeface="Wingdings" panose="05000000000000000000" pitchFamily="2" charset="2"/>
                        <a:buChar char="ü"/>
                        <a:tabLst/>
                        <a:defRPr/>
                      </a:pPr>
                      <a:r>
                        <a:rPr lang="en-US" sz="1000" b="0" i="0" u="none" strike="noStrike" kern="1200" dirty="0">
                          <a:solidFill>
                            <a:schemeClr val="tx1"/>
                          </a:solidFill>
                          <a:effectLst/>
                          <a:latin typeface="Arial" panose="020B0604020202020204" pitchFamily="34" charset="0"/>
                          <a:ea typeface="+mn-ea"/>
                          <a:cs typeface="Arial" panose="020B0604020202020204" pitchFamily="34" charset="0"/>
                        </a:rPr>
                        <a:t>Annual Credit Report (1 bureau)</a:t>
                      </a:r>
                    </a:p>
                    <a:p>
                      <a:pPr marL="208026" marR="0" lvl="0" indent="-171450" algn="l" defTabSz="777240" rtl="0" eaLnBrk="1" fontAlgn="t" latinLnBrk="0" hangingPunct="1">
                        <a:lnSpc>
                          <a:spcPts val="1200"/>
                        </a:lnSpc>
                        <a:spcBef>
                          <a:spcPts val="120"/>
                        </a:spcBef>
                        <a:spcAft>
                          <a:spcPts val="0"/>
                        </a:spcAft>
                        <a:buClr>
                          <a:srgbClr val="A4CE4D"/>
                        </a:buClr>
                        <a:buSzPct val="120000"/>
                        <a:buFont typeface="Wingdings" panose="05000000000000000000" pitchFamily="2" charset="2"/>
                        <a:buChar char="ü"/>
                        <a:tabLst/>
                        <a:defRPr/>
                      </a:pPr>
                      <a:r>
                        <a:rPr lang="en-US" sz="1000" b="0" i="0" u="none" strike="noStrike" kern="1200" dirty="0">
                          <a:solidFill>
                            <a:schemeClr val="tx1"/>
                          </a:solidFill>
                          <a:effectLst/>
                          <a:latin typeface="Arial" panose="020B0604020202020204" pitchFamily="34" charset="0"/>
                          <a:ea typeface="+mn-ea"/>
                          <a:cs typeface="Arial" panose="020B0604020202020204" pitchFamily="34" charset="0"/>
                        </a:rPr>
                        <a:t>Monthly Credit Score Tracker</a:t>
                      </a:r>
                      <a:r>
                        <a:rPr lang="en-US" sz="1000" b="0" i="0" u="none" strike="noStrike" kern="1200" baseline="30000" dirty="0">
                          <a:solidFill>
                            <a:schemeClr val="tx1"/>
                          </a:solidFill>
                          <a:effectLst/>
                          <a:latin typeface="Arial" panose="020B0604020202020204" pitchFamily="34" charset="0"/>
                          <a:ea typeface="+mn-ea"/>
                          <a:cs typeface="Arial" panose="020B0604020202020204" pitchFamily="34" charset="0"/>
                        </a:rPr>
                        <a:t>2</a:t>
                      </a:r>
                    </a:p>
                    <a:p>
                      <a:pPr marL="208026" marR="0" lvl="0" indent="-171450" algn="l" defTabSz="777240" rtl="0" eaLnBrk="1" fontAlgn="t" latinLnBrk="0" hangingPunct="1">
                        <a:lnSpc>
                          <a:spcPts val="1200"/>
                        </a:lnSpc>
                        <a:spcBef>
                          <a:spcPts val="120"/>
                        </a:spcBef>
                        <a:spcAft>
                          <a:spcPts val="0"/>
                        </a:spcAft>
                        <a:buClr>
                          <a:srgbClr val="A4CE4D"/>
                        </a:buClr>
                        <a:buSzPct val="120000"/>
                        <a:buFont typeface="Wingdings" panose="05000000000000000000" pitchFamily="2" charset="2"/>
                        <a:buChar char="ü"/>
                        <a:tabLst/>
                        <a:defRPr/>
                      </a:pPr>
                      <a:r>
                        <a:rPr lang="en-US" sz="1000" b="0" i="0" u="none" strike="noStrike" kern="1200" dirty="0">
                          <a:solidFill>
                            <a:schemeClr val="tx1"/>
                          </a:solidFill>
                          <a:effectLst/>
                          <a:latin typeface="Arial" panose="020B0604020202020204" pitchFamily="34" charset="0"/>
                          <a:ea typeface="+mn-ea"/>
                          <a:cs typeface="Arial" panose="020B0604020202020204" pitchFamily="34" charset="0"/>
                        </a:rPr>
                        <a:t>In-Platform Credit Dispute</a:t>
                      </a:r>
                    </a:p>
                    <a:p>
                      <a:pPr marL="208026" marR="0" lvl="0" indent="-171450" algn="l" defTabSz="777240" rtl="0" eaLnBrk="1" fontAlgn="t" latinLnBrk="0" hangingPunct="1">
                        <a:lnSpc>
                          <a:spcPts val="1200"/>
                        </a:lnSpc>
                        <a:spcBef>
                          <a:spcPts val="120"/>
                        </a:spcBef>
                        <a:spcAft>
                          <a:spcPts val="0"/>
                        </a:spcAft>
                        <a:buClr>
                          <a:srgbClr val="A4CE4D"/>
                        </a:buClr>
                        <a:buSzPct val="120000"/>
                        <a:buFont typeface="Wingdings" panose="05000000000000000000" pitchFamily="2" charset="2"/>
                        <a:buChar char="ü"/>
                        <a:tabLst/>
                        <a:defRPr/>
                      </a:pPr>
                      <a:r>
                        <a:rPr lang="en-US" sz="1000" b="0" i="0" u="none" strike="noStrike" kern="1200" dirty="0">
                          <a:solidFill>
                            <a:schemeClr val="tx1"/>
                          </a:solidFill>
                          <a:effectLst/>
                          <a:latin typeface="Arial" panose="020B0604020202020204" pitchFamily="34" charset="0"/>
                          <a:ea typeface="+mn-ea"/>
                          <a:cs typeface="Arial" panose="020B0604020202020204" pitchFamily="34" charset="0"/>
                        </a:rPr>
                        <a:t>Credit, Bank &amp; Utility Account Freeze Assistance</a:t>
                      </a:r>
                    </a:p>
                    <a:p>
                      <a:pPr marL="208026" marR="0" lvl="0" indent="-171450" algn="l" defTabSz="777240" rtl="0" eaLnBrk="1" fontAlgn="t" latinLnBrk="0" hangingPunct="1">
                        <a:lnSpc>
                          <a:spcPts val="1200"/>
                        </a:lnSpc>
                        <a:spcBef>
                          <a:spcPts val="120"/>
                        </a:spcBef>
                        <a:spcAft>
                          <a:spcPts val="0"/>
                        </a:spcAft>
                        <a:buClr>
                          <a:srgbClr val="A4CE4D"/>
                        </a:buClr>
                        <a:buSzPct val="120000"/>
                        <a:buFont typeface="Wingdings" panose="05000000000000000000" pitchFamily="2" charset="2"/>
                        <a:buChar char="ü"/>
                        <a:tabLst/>
                        <a:defRPr/>
                      </a:pPr>
                      <a:r>
                        <a:rPr lang="en-US" sz="1000" b="0" i="0" u="none" strike="noStrike" kern="1200" dirty="0">
                          <a:solidFill>
                            <a:schemeClr val="tx1"/>
                          </a:solidFill>
                          <a:effectLst/>
                          <a:latin typeface="Arial" panose="020B0604020202020204" pitchFamily="34" charset="0"/>
                          <a:ea typeface="+mn-ea"/>
                          <a:cs typeface="Arial" panose="020B0604020202020204" pitchFamily="34" charset="0"/>
                        </a:rPr>
                        <a:t>Home &amp; Vehicle Title Monitoring</a:t>
                      </a:r>
                    </a:p>
                    <a:p>
                      <a:pPr marL="208026" marR="0" lvl="0" indent="-171450" algn="l" defTabSz="777240" rtl="0" eaLnBrk="1" fontAlgn="t" latinLnBrk="0" hangingPunct="1">
                        <a:lnSpc>
                          <a:spcPts val="1200"/>
                        </a:lnSpc>
                        <a:spcBef>
                          <a:spcPts val="120"/>
                        </a:spcBef>
                        <a:spcAft>
                          <a:spcPts val="0"/>
                        </a:spcAft>
                        <a:buClr>
                          <a:srgbClr val="A4CE4D"/>
                        </a:buClr>
                        <a:buSzPct val="120000"/>
                        <a:buFont typeface="Wingdings" panose="05000000000000000000" pitchFamily="2" charset="2"/>
                        <a:buChar char="ü"/>
                        <a:tabLst/>
                        <a:defRPr/>
                      </a:pPr>
                      <a:r>
                        <a:rPr lang="en-US" sz="1000" b="0" i="0" u="none" strike="noStrike" kern="1200" dirty="0">
                          <a:solidFill>
                            <a:schemeClr val="tx1"/>
                          </a:solidFill>
                          <a:effectLst/>
                          <a:latin typeface="Arial" panose="020B0604020202020204" pitchFamily="34" charset="0"/>
                          <a:ea typeface="+mn-ea"/>
                          <a:cs typeface="Arial" panose="020B0604020202020204" pitchFamily="34" charset="0"/>
                        </a:rPr>
                        <a:t>Financial Accounts and Transactions Monitoring</a:t>
                      </a:r>
                    </a:p>
                    <a:p>
                      <a:pPr marL="208026" marR="0" lvl="0" indent="-171450" algn="l" defTabSz="777240" rtl="0" eaLnBrk="1" fontAlgn="t" latinLnBrk="0" hangingPunct="1">
                        <a:lnSpc>
                          <a:spcPts val="1200"/>
                        </a:lnSpc>
                        <a:spcBef>
                          <a:spcPts val="120"/>
                        </a:spcBef>
                        <a:spcAft>
                          <a:spcPts val="0"/>
                        </a:spcAft>
                        <a:buClr>
                          <a:srgbClr val="A4CE4D"/>
                        </a:buClr>
                        <a:buSzPct val="120000"/>
                        <a:buFont typeface="Wingdings" panose="05000000000000000000" pitchFamily="2" charset="2"/>
                        <a:buChar char="ü"/>
                        <a:tabLst/>
                        <a:defRPr/>
                      </a:pPr>
                      <a:r>
                        <a:rPr lang="en-US" sz="1000" b="0" i="0" u="none" strike="noStrike" kern="1200" dirty="0">
                          <a:solidFill>
                            <a:schemeClr val="tx1"/>
                          </a:solidFill>
                          <a:effectLst/>
                          <a:latin typeface="Arial" panose="020B0604020202020204" pitchFamily="34" charset="0"/>
                          <a:ea typeface="+mn-ea"/>
                          <a:cs typeface="Arial" panose="020B0604020202020204" pitchFamily="34" charset="0"/>
                        </a:rPr>
                        <a:t>Investment &amp; Loan Account Monitoring</a:t>
                      </a:r>
                    </a:p>
                    <a:p>
                      <a:pPr marL="208026" marR="0" lvl="0" indent="-171450" algn="l" defTabSz="777240" rtl="0" eaLnBrk="1" fontAlgn="t" latinLnBrk="0" hangingPunct="1">
                        <a:lnSpc>
                          <a:spcPts val="1200"/>
                        </a:lnSpc>
                        <a:spcBef>
                          <a:spcPts val="120"/>
                        </a:spcBef>
                        <a:spcAft>
                          <a:spcPts val="0"/>
                        </a:spcAft>
                        <a:buClr>
                          <a:srgbClr val="A4CE4D"/>
                        </a:buClr>
                        <a:buSzPct val="120000"/>
                        <a:buFont typeface="Wingdings" panose="05000000000000000000" pitchFamily="2" charset="2"/>
                        <a:buChar char="ü"/>
                        <a:tabLst/>
                        <a:defRPr/>
                      </a:pPr>
                      <a:r>
                        <a:rPr lang="en-US" sz="1000" b="0" i="0" u="none" strike="noStrike" kern="1200" dirty="0">
                          <a:solidFill>
                            <a:schemeClr val="tx1"/>
                          </a:solidFill>
                          <a:effectLst/>
                          <a:latin typeface="Arial" panose="020B0604020202020204" pitchFamily="34" charset="0"/>
                          <a:ea typeface="+mn-ea"/>
                          <a:cs typeface="Arial" panose="020B0604020202020204" pitchFamily="34" charset="0"/>
                        </a:rPr>
                        <a:t>High-Risk Transaction Alerts</a:t>
                      </a:r>
                    </a:p>
                  </a:txBody>
                  <a:tcPr marL="18288" marR="18288"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12706716"/>
                  </a:ext>
                </a:extLst>
              </a:tr>
              <a:tr h="207226">
                <a:tc>
                  <a:txBody>
                    <a:bodyPr/>
                    <a:lstStyle/>
                    <a:p>
                      <a:pPr marL="230188" marR="0" lvl="0" indent="0" algn="l" defTabSz="777240" rtl="0" eaLnBrk="1" fontAlgn="auto" latinLnBrk="0" hangingPunct="1">
                        <a:lnSpc>
                          <a:spcPts val="1200"/>
                        </a:lnSpc>
                        <a:spcBef>
                          <a:spcPts val="0"/>
                        </a:spcBef>
                        <a:spcAft>
                          <a:spcPts val="0"/>
                        </a:spcAft>
                        <a:buClrTx/>
                        <a:buSzTx/>
                        <a:buFontTx/>
                        <a:buNone/>
                        <a:tabLst/>
                        <a:defRPr/>
                      </a:pPr>
                      <a:r>
                        <a:rPr lang="en-US" sz="1000" b="1" kern="1200" dirty="0">
                          <a:ln>
                            <a:noFill/>
                          </a:ln>
                          <a:solidFill>
                            <a:schemeClr val="tx1"/>
                          </a:solidFill>
                          <a:effectLst/>
                          <a:latin typeface="Arial" panose="020B0604020202020204" pitchFamily="34" charset="0"/>
                          <a:ea typeface="+mn-ea"/>
                          <a:cs typeface="Arial" panose="020B0604020202020204" pitchFamily="34" charset="0"/>
                        </a:rPr>
                        <a:t>Identity Theft Protection</a:t>
                      </a:r>
                      <a:endParaRPr lang="en-US" sz="1000" b="1" dirty="0">
                        <a:ln>
                          <a:noFill/>
                        </a:ln>
                        <a:solidFill>
                          <a:schemeClr val="tx1"/>
                        </a:solidFill>
                        <a:effectLst/>
                        <a:latin typeface="Arial" panose="020B0604020202020204" pitchFamily="34" charset="0"/>
                        <a:cs typeface="Arial" panose="020B0604020202020204" pitchFamily="34" charset="0"/>
                      </a:endParaRPr>
                    </a:p>
                  </a:txBody>
                  <a:tcPr marL="18288" marR="18288"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738413908"/>
                  </a:ext>
                </a:extLst>
              </a:tr>
              <a:tr h="1281939">
                <a:tc>
                  <a:txBody>
                    <a:bodyPr/>
                    <a:lstStyle/>
                    <a:p>
                      <a:pPr marL="208026" indent="-171450" algn="l" fontAlgn="t">
                        <a:lnSpc>
                          <a:spcPts val="1600"/>
                        </a:lnSpc>
                        <a:spcBef>
                          <a:spcPts val="120"/>
                        </a:spcBef>
                        <a:spcAft>
                          <a:spcPts val="0"/>
                        </a:spcAft>
                        <a:buClr>
                          <a:srgbClr val="A4CE4D"/>
                        </a:buClr>
                        <a:buSzPct val="120000"/>
                        <a:buFont typeface="Wingdings" panose="05000000000000000000" pitchFamily="2" charset="2"/>
                        <a:buChar char="ü"/>
                      </a:pPr>
                      <a:r>
                        <a:rPr lang="en-US" sz="1000" b="0" i="0" u="none" strike="noStrike" dirty="0">
                          <a:solidFill>
                            <a:schemeClr val="tx1"/>
                          </a:solidFill>
                          <a:effectLst/>
                          <a:latin typeface="Arial" panose="020B0604020202020204" pitchFamily="34" charset="0"/>
                          <a:cs typeface="Arial" panose="020B0604020202020204" pitchFamily="34" charset="0"/>
                        </a:rPr>
                        <a:t>Privacy Assistant &amp; Spam Reduction</a:t>
                      </a:r>
                    </a:p>
                    <a:p>
                      <a:pPr marL="208026" indent="-171450" algn="l" fontAlgn="t">
                        <a:lnSpc>
                          <a:spcPts val="1200"/>
                        </a:lnSpc>
                        <a:spcBef>
                          <a:spcPts val="120"/>
                        </a:spcBef>
                        <a:spcAft>
                          <a:spcPts val="0"/>
                        </a:spcAft>
                        <a:buClr>
                          <a:srgbClr val="A4CE4D"/>
                        </a:buClr>
                        <a:buSzPct val="120000"/>
                        <a:buFont typeface="Wingdings" panose="05000000000000000000" pitchFamily="2" charset="2"/>
                        <a:buChar char="ü"/>
                      </a:pPr>
                      <a:r>
                        <a:rPr lang="en-US" sz="1000" b="0" i="0" u="none" strike="noStrike" spc="-20" dirty="0">
                          <a:solidFill>
                            <a:schemeClr val="tx1"/>
                          </a:solidFill>
                          <a:effectLst/>
                          <a:latin typeface="Arial" panose="020B0604020202020204" pitchFamily="34" charset="0"/>
                          <a:cs typeface="Arial" panose="020B0604020202020204" pitchFamily="34" charset="0"/>
                        </a:rPr>
                        <a:t>Dark </a:t>
                      </a:r>
                      <a:r>
                        <a:rPr lang="en-US" sz="1000" b="0" i="0" u="none" strike="noStrike" spc="-25" dirty="0">
                          <a:solidFill>
                            <a:schemeClr val="tx1"/>
                          </a:solidFill>
                          <a:effectLst/>
                          <a:latin typeface="Arial" panose="020B0604020202020204" pitchFamily="34" charset="0"/>
                          <a:cs typeface="Arial" panose="020B0604020202020204" pitchFamily="34" charset="0"/>
                        </a:rPr>
                        <a:t>Web</a:t>
                      </a:r>
                      <a:r>
                        <a:rPr lang="en-US" sz="1000" b="0" i="0" u="none" strike="noStrike" spc="-15" dirty="0">
                          <a:solidFill>
                            <a:schemeClr val="tx1"/>
                          </a:solidFill>
                          <a:effectLst/>
                          <a:latin typeface="Arial" panose="020B0604020202020204" pitchFamily="34" charset="0"/>
                          <a:cs typeface="Arial" panose="020B0604020202020204" pitchFamily="34" charset="0"/>
                        </a:rPr>
                        <a:t> </a:t>
                      </a:r>
                      <a:r>
                        <a:rPr lang="en-US" sz="1000" b="0" i="0" u="none" strike="noStrike" spc="-10" dirty="0">
                          <a:solidFill>
                            <a:schemeClr val="tx1"/>
                          </a:solidFill>
                          <a:effectLst/>
                          <a:latin typeface="Arial" panose="020B0604020202020204" pitchFamily="34" charset="0"/>
                          <a:cs typeface="Arial" panose="020B0604020202020204" pitchFamily="34" charset="0"/>
                        </a:rPr>
                        <a:t>Monitoring</a:t>
                      </a:r>
                    </a:p>
                    <a:p>
                      <a:pPr marL="208026" indent="-171450" algn="l" fontAlgn="t">
                        <a:lnSpc>
                          <a:spcPts val="1200"/>
                        </a:lnSpc>
                        <a:spcBef>
                          <a:spcPts val="120"/>
                        </a:spcBef>
                        <a:spcAft>
                          <a:spcPts val="0"/>
                        </a:spcAft>
                        <a:buClr>
                          <a:srgbClr val="A4CE4D"/>
                        </a:buClr>
                        <a:buSzPct val="120000"/>
                        <a:buFont typeface="Wingdings" panose="05000000000000000000" pitchFamily="2" charset="2"/>
                        <a:buChar char="ü"/>
                      </a:pPr>
                      <a:r>
                        <a:rPr lang="en-US" sz="1000" b="0" i="0" u="none" strike="noStrike" spc="-10" dirty="0">
                          <a:solidFill>
                            <a:schemeClr val="tx1"/>
                          </a:solidFill>
                          <a:effectLst/>
                          <a:latin typeface="Arial" panose="020B0604020202020204" pitchFamily="34" charset="0"/>
                          <a:cs typeface="Arial" panose="020B0604020202020204" pitchFamily="34" charset="0"/>
                        </a:rPr>
                        <a:t>Digital Vault</a:t>
                      </a:r>
                    </a:p>
                    <a:p>
                      <a:pPr marL="208026" marR="0" lvl="0" indent="-171450" algn="l" defTabSz="777240" rtl="0" eaLnBrk="1" fontAlgn="t" latinLnBrk="0" hangingPunct="1">
                        <a:lnSpc>
                          <a:spcPts val="1200"/>
                        </a:lnSpc>
                        <a:spcBef>
                          <a:spcPts val="120"/>
                        </a:spcBef>
                        <a:spcAft>
                          <a:spcPts val="0"/>
                        </a:spcAft>
                        <a:buClr>
                          <a:srgbClr val="A4CE4D"/>
                        </a:buClr>
                        <a:buSzPct val="120000"/>
                        <a:buFont typeface="Wingdings" panose="05000000000000000000" pitchFamily="2" charset="2"/>
                        <a:buChar char="ü"/>
                        <a:tabLst/>
                        <a:defRPr/>
                      </a:pPr>
                      <a:r>
                        <a:rPr lang="en-US" sz="1000" b="0" i="0" u="none" strike="noStrike" spc="-60" dirty="0">
                          <a:solidFill>
                            <a:schemeClr val="tx1"/>
                          </a:solidFill>
                          <a:effectLst/>
                          <a:latin typeface="Arial" panose="020B0604020202020204" pitchFamily="34" charset="0"/>
                          <a:cs typeface="Arial" panose="020B0604020202020204" pitchFamily="34" charset="0"/>
                        </a:rPr>
                        <a:t>SSN</a:t>
                      </a:r>
                      <a:r>
                        <a:rPr lang="en-US" sz="1000" b="0" i="0" u="none" strike="noStrike" spc="-20" dirty="0">
                          <a:solidFill>
                            <a:schemeClr val="tx1"/>
                          </a:solidFill>
                          <a:effectLst/>
                          <a:latin typeface="Arial" panose="020B0604020202020204" pitchFamily="34" charset="0"/>
                          <a:cs typeface="Arial" panose="020B0604020202020204" pitchFamily="34" charset="0"/>
                        </a:rPr>
                        <a:t> </a:t>
                      </a:r>
                      <a:r>
                        <a:rPr lang="en-US" sz="1000" b="0" i="0" u="none" strike="noStrike" dirty="0">
                          <a:solidFill>
                            <a:schemeClr val="tx1"/>
                          </a:solidFill>
                          <a:effectLst/>
                          <a:latin typeface="Arial" panose="020B0604020202020204" pitchFamily="34" charset="0"/>
                          <a:cs typeface="Arial" panose="020B0604020202020204" pitchFamily="34" charset="0"/>
                        </a:rPr>
                        <a:t>&amp;</a:t>
                      </a:r>
                      <a:r>
                        <a:rPr lang="en-US" sz="1000" b="0" i="0" u="none" strike="noStrike" spc="-15" dirty="0">
                          <a:solidFill>
                            <a:schemeClr val="tx1"/>
                          </a:solidFill>
                          <a:effectLst/>
                          <a:latin typeface="Arial" panose="020B0604020202020204" pitchFamily="34" charset="0"/>
                          <a:cs typeface="Arial" panose="020B0604020202020204" pitchFamily="34" charset="0"/>
                        </a:rPr>
                        <a:t> </a:t>
                      </a:r>
                      <a:r>
                        <a:rPr lang="en-US" sz="1000" b="0" i="0" u="none" strike="noStrike" spc="-10" dirty="0">
                          <a:solidFill>
                            <a:schemeClr val="tx1"/>
                          </a:solidFill>
                          <a:effectLst/>
                          <a:latin typeface="Arial" panose="020B0604020202020204" pitchFamily="34" charset="0"/>
                          <a:cs typeface="Arial" panose="020B0604020202020204" pitchFamily="34" charset="0"/>
                        </a:rPr>
                        <a:t>Identity</a:t>
                      </a:r>
                      <a:r>
                        <a:rPr lang="en-US" sz="1000" b="0" i="0" u="none" strike="noStrike" spc="-15" dirty="0">
                          <a:solidFill>
                            <a:schemeClr val="tx1"/>
                          </a:solidFill>
                          <a:effectLst/>
                          <a:latin typeface="Arial" panose="020B0604020202020204" pitchFamily="34" charset="0"/>
                          <a:cs typeface="Arial" panose="020B0604020202020204" pitchFamily="34" charset="0"/>
                        </a:rPr>
                        <a:t> </a:t>
                      </a:r>
                      <a:r>
                        <a:rPr lang="en-US" sz="1000" b="0" i="0" u="none" strike="noStrike" spc="-10" dirty="0">
                          <a:solidFill>
                            <a:schemeClr val="tx1"/>
                          </a:solidFill>
                          <a:effectLst/>
                          <a:latin typeface="Arial" panose="020B0604020202020204" pitchFamily="34" charset="0"/>
                          <a:cs typeface="Arial" panose="020B0604020202020204" pitchFamily="34" charset="0"/>
                        </a:rPr>
                        <a:t>Authentication</a:t>
                      </a:r>
                      <a:r>
                        <a:rPr lang="en-US" sz="1000" b="0" i="0" u="none" strike="noStrike" spc="-20" dirty="0">
                          <a:solidFill>
                            <a:schemeClr val="tx1"/>
                          </a:solidFill>
                          <a:effectLst/>
                          <a:latin typeface="Arial" panose="020B0604020202020204" pitchFamily="34" charset="0"/>
                          <a:cs typeface="Arial" panose="020B0604020202020204" pitchFamily="34" charset="0"/>
                        </a:rPr>
                        <a:t> </a:t>
                      </a:r>
                      <a:r>
                        <a:rPr lang="en-US" sz="1000" b="0" i="0" u="none" strike="noStrike" spc="-10" dirty="0">
                          <a:solidFill>
                            <a:schemeClr val="tx1"/>
                          </a:solidFill>
                          <a:effectLst/>
                          <a:latin typeface="Arial" panose="020B0604020202020204" pitchFamily="34" charset="0"/>
                          <a:cs typeface="Arial" panose="020B0604020202020204" pitchFamily="34" charset="0"/>
                        </a:rPr>
                        <a:t>Alerts</a:t>
                      </a:r>
                    </a:p>
                    <a:p>
                      <a:pPr marL="208026" marR="0" lvl="0" indent="-171450" algn="l" defTabSz="777240" rtl="0" eaLnBrk="1" fontAlgn="t" latinLnBrk="0" hangingPunct="1">
                        <a:lnSpc>
                          <a:spcPts val="1200"/>
                        </a:lnSpc>
                        <a:spcBef>
                          <a:spcPts val="120"/>
                        </a:spcBef>
                        <a:spcAft>
                          <a:spcPts val="0"/>
                        </a:spcAft>
                        <a:buClr>
                          <a:srgbClr val="A4CE4D"/>
                        </a:buClr>
                        <a:buSzPct val="120000"/>
                        <a:buFont typeface="Wingdings" panose="05000000000000000000" pitchFamily="2" charset="2"/>
                        <a:buChar char="ü"/>
                        <a:tabLst/>
                        <a:defRPr/>
                      </a:pPr>
                      <a:r>
                        <a:rPr lang="en-US" sz="1000" b="0" i="0" u="none" strike="noStrike" spc="-30" dirty="0">
                          <a:solidFill>
                            <a:schemeClr val="tx1"/>
                          </a:solidFill>
                          <a:effectLst/>
                          <a:latin typeface="Arial" panose="020B0604020202020204" pitchFamily="34" charset="0"/>
                          <a:cs typeface="Arial" panose="020B0604020202020204" pitchFamily="34" charset="0"/>
                        </a:rPr>
                        <a:t>Criminal,</a:t>
                      </a:r>
                      <a:r>
                        <a:rPr lang="en-US" sz="1000" b="0" i="0" u="none" strike="noStrike" spc="-15" dirty="0">
                          <a:solidFill>
                            <a:schemeClr val="tx1"/>
                          </a:solidFill>
                          <a:effectLst/>
                          <a:latin typeface="Arial" panose="020B0604020202020204" pitchFamily="34" charset="0"/>
                          <a:cs typeface="Arial" panose="020B0604020202020204" pitchFamily="34" charset="0"/>
                        </a:rPr>
                        <a:t> </a:t>
                      </a:r>
                      <a:r>
                        <a:rPr lang="en-US" sz="1000" b="0" i="0" u="none" strike="noStrike" spc="-10" dirty="0">
                          <a:solidFill>
                            <a:schemeClr val="tx1"/>
                          </a:solidFill>
                          <a:effectLst/>
                          <a:latin typeface="Arial" panose="020B0604020202020204" pitchFamily="34" charset="0"/>
                          <a:cs typeface="Arial" panose="020B0604020202020204" pitchFamily="34" charset="0"/>
                        </a:rPr>
                        <a:t>Court </a:t>
                      </a:r>
                      <a:r>
                        <a:rPr lang="en-US" sz="1000" b="0" i="0" u="none" strike="noStrike" dirty="0">
                          <a:solidFill>
                            <a:schemeClr val="tx1"/>
                          </a:solidFill>
                          <a:effectLst/>
                          <a:latin typeface="Arial" panose="020B0604020202020204" pitchFamily="34" charset="0"/>
                          <a:cs typeface="Arial" panose="020B0604020202020204" pitchFamily="34" charset="0"/>
                        </a:rPr>
                        <a:t>&amp;</a:t>
                      </a:r>
                      <a:r>
                        <a:rPr lang="en-US" sz="1000" b="0" i="0" u="none" strike="noStrike" spc="-10" dirty="0">
                          <a:solidFill>
                            <a:schemeClr val="tx1"/>
                          </a:solidFill>
                          <a:effectLst/>
                          <a:latin typeface="Arial" panose="020B0604020202020204" pitchFamily="34" charset="0"/>
                          <a:cs typeface="Arial" panose="020B0604020202020204" pitchFamily="34" charset="0"/>
                        </a:rPr>
                        <a:t> </a:t>
                      </a:r>
                      <a:r>
                        <a:rPr lang="en-US" sz="1000" b="0" i="0" u="none" strike="noStrike" spc="-20" dirty="0">
                          <a:solidFill>
                            <a:schemeClr val="tx1"/>
                          </a:solidFill>
                          <a:effectLst/>
                          <a:latin typeface="Arial" panose="020B0604020202020204" pitchFamily="34" charset="0"/>
                          <a:cs typeface="Arial" panose="020B0604020202020204" pitchFamily="34" charset="0"/>
                        </a:rPr>
                        <a:t>Public</a:t>
                      </a:r>
                      <a:r>
                        <a:rPr lang="en-US" sz="1000" b="0" i="0" u="none" strike="noStrike" spc="-10" dirty="0">
                          <a:solidFill>
                            <a:schemeClr val="tx1"/>
                          </a:solidFill>
                          <a:effectLst/>
                          <a:latin typeface="Arial" panose="020B0604020202020204" pitchFamily="34" charset="0"/>
                          <a:cs typeface="Arial" panose="020B0604020202020204" pitchFamily="34" charset="0"/>
                        </a:rPr>
                        <a:t> </a:t>
                      </a:r>
                      <a:r>
                        <a:rPr lang="en-US" sz="1000" b="0" i="0" u="none" strike="noStrike" spc="-25" dirty="0">
                          <a:solidFill>
                            <a:schemeClr val="tx1"/>
                          </a:solidFill>
                          <a:effectLst/>
                          <a:latin typeface="Arial" panose="020B0604020202020204" pitchFamily="34" charset="0"/>
                          <a:cs typeface="Arial" panose="020B0604020202020204" pitchFamily="34" charset="0"/>
                        </a:rPr>
                        <a:t>Records</a:t>
                      </a:r>
                      <a:r>
                        <a:rPr lang="en-US" sz="1000" b="0" i="0" u="none" strike="noStrike" spc="-10" dirty="0">
                          <a:solidFill>
                            <a:schemeClr val="tx1"/>
                          </a:solidFill>
                          <a:effectLst/>
                          <a:latin typeface="Arial" panose="020B0604020202020204" pitchFamily="34" charset="0"/>
                          <a:cs typeface="Arial" panose="020B0604020202020204" pitchFamily="34" charset="0"/>
                        </a:rPr>
                        <a:t> Monitoring</a:t>
                      </a:r>
                    </a:p>
                    <a:p>
                      <a:pPr marL="208026" marR="0" lvl="0" indent="-171450" algn="l" defTabSz="777240" rtl="0" eaLnBrk="1" fontAlgn="t" latinLnBrk="0" hangingPunct="1">
                        <a:lnSpc>
                          <a:spcPts val="1200"/>
                        </a:lnSpc>
                        <a:spcBef>
                          <a:spcPts val="120"/>
                        </a:spcBef>
                        <a:spcAft>
                          <a:spcPts val="0"/>
                        </a:spcAft>
                        <a:buClr>
                          <a:srgbClr val="A4CE4D"/>
                        </a:buClr>
                        <a:buSzPct val="120000"/>
                        <a:buFont typeface="Wingdings" panose="05000000000000000000" pitchFamily="2" charset="2"/>
                        <a:buChar char="ü"/>
                        <a:tabLst/>
                        <a:defRPr/>
                      </a:pPr>
                      <a:r>
                        <a:rPr lang="en-US" sz="1000" b="0" i="0" u="none" strike="noStrike" spc="-75" dirty="0">
                          <a:solidFill>
                            <a:schemeClr val="tx1"/>
                          </a:solidFill>
                          <a:effectLst/>
                          <a:latin typeface="Arial" panose="020B0604020202020204" pitchFamily="34" charset="0"/>
                          <a:cs typeface="Arial" panose="020B0604020202020204" pitchFamily="34" charset="0"/>
                        </a:rPr>
                        <a:t>USPS</a:t>
                      </a:r>
                      <a:r>
                        <a:rPr lang="en-US" sz="1000" b="0" i="0" u="none" strike="noStrike" spc="-10" dirty="0">
                          <a:solidFill>
                            <a:schemeClr val="tx1"/>
                          </a:solidFill>
                          <a:effectLst/>
                          <a:latin typeface="Arial" panose="020B0604020202020204" pitchFamily="34" charset="0"/>
                          <a:cs typeface="Arial" panose="020B0604020202020204" pitchFamily="34" charset="0"/>
                        </a:rPr>
                        <a:t> Address Monitoring</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18288" marR="18288"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0340199"/>
                  </a:ext>
                </a:extLst>
              </a:tr>
              <a:tr h="210551">
                <a:tc>
                  <a:txBody>
                    <a:bodyPr/>
                    <a:lstStyle/>
                    <a:p>
                      <a:pPr marL="230188" indent="0" algn="l" fontAlgn="t">
                        <a:lnSpc>
                          <a:spcPts val="1200"/>
                        </a:lnSpc>
                        <a:spcBef>
                          <a:spcPts val="160"/>
                        </a:spcBef>
                        <a:spcAft>
                          <a:spcPts val="0"/>
                        </a:spcAft>
                        <a:tabLst/>
                      </a:pPr>
                      <a:r>
                        <a:rPr lang="en-US" sz="1000" b="1" i="0" u="none" strike="noStrike" spc="-30" dirty="0">
                          <a:solidFill>
                            <a:schemeClr val="tx1"/>
                          </a:solidFill>
                          <a:effectLst/>
                          <a:latin typeface="Arial" panose="020B0604020202020204" pitchFamily="34" charset="0"/>
                          <a:cs typeface="Arial" panose="020B0604020202020204" pitchFamily="34" charset="0"/>
                        </a:rPr>
                        <a:t>Privacy</a:t>
                      </a:r>
                      <a:r>
                        <a:rPr lang="en-US" sz="1000" b="1" i="0" u="none" strike="noStrike" spc="-40" dirty="0">
                          <a:solidFill>
                            <a:schemeClr val="tx1"/>
                          </a:solidFill>
                          <a:effectLst/>
                          <a:latin typeface="Arial" panose="020B0604020202020204" pitchFamily="34" charset="0"/>
                          <a:cs typeface="Arial" panose="020B0604020202020204" pitchFamily="34" charset="0"/>
                        </a:rPr>
                        <a:t> </a:t>
                      </a:r>
                      <a:r>
                        <a:rPr lang="en-US" sz="1000" b="1" i="0" u="none" strike="noStrike" spc="-50" dirty="0">
                          <a:solidFill>
                            <a:schemeClr val="tx1"/>
                          </a:solidFill>
                          <a:effectLst/>
                          <a:latin typeface="Arial" panose="020B0604020202020204" pitchFamily="34" charset="0"/>
                          <a:cs typeface="Arial" panose="020B0604020202020204" pitchFamily="34" charset="0"/>
                        </a:rPr>
                        <a:t>&amp;</a:t>
                      </a:r>
                      <a:r>
                        <a:rPr lang="en-US" sz="1000" b="1" i="0" u="none" strike="noStrike" spc="-40" dirty="0">
                          <a:solidFill>
                            <a:schemeClr val="tx1"/>
                          </a:solidFill>
                          <a:effectLst/>
                          <a:latin typeface="Arial" panose="020B0604020202020204" pitchFamily="34" charset="0"/>
                          <a:cs typeface="Arial" panose="020B0604020202020204" pitchFamily="34" charset="0"/>
                        </a:rPr>
                        <a:t> </a:t>
                      </a:r>
                      <a:r>
                        <a:rPr lang="en-US" sz="1000" b="1" i="0" u="none" strike="noStrike" spc="-55" dirty="0">
                          <a:solidFill>
                            <a:schemeClr val="tx1"/>
                          </a:solidFill>
                          <a:effectLst/>
                          <a:latin typeface="Arial" panose="020B0604020202020204" pitchFamily="34" charset="0"/>
                          <a:cs typeface="Arial" panose="020B0604020202020204" pitchFamily="34" charset="0"/>
                        </a:rPr>
                        <a:t>Device</a:t>
                      </a:r>
                      <a:r>
                        <a:rPr lang="en-US" sz="1000" b="1" i="0" u="none" strike="noStrike" spc="-5" dirty="0">
                          <a:solidFill>
                            <a:schemeClr val="tx1"/>
                          </a:solidFill>
                          <a:effectLst/>
                          <a:latin typeface="Arial" panose="020B0604020202020204" pitchFamily="34" charset="0"/>
                          <a:cs typeface="Arial" panose="020B0604020202020204" pitchFamily="34" charset="0"/>
                        </a:rPr>
                        <a:t> </a:t>
                      </a:r>
                      <a:r>
                        <a:rPr lang="en-US" sz="1000" b="1" i="0" u="none" strike="noStrike" spc="-10" dirty="0">
                          <a:solidFill>
                            <a:schemeClr val="tx1"/>
                          </a:solidFill>
                          <a:effectLst/>
                          <a:latin typeface="Arial" panose="020B0604020202020204" pitchFamily="34" charset="0"/>
                          <a:cs typeface="Arial" panose="020B0604020202020204" pitchFamily="34" charset="0"/>
                        </a:rPr>
                        <a:t>Protection</a:t>
                      </a:r>
                      <a:endParaRPr lang="en-US" sz="1000" b="1" i="0" u="none" strike="noStrike" dirty="0">
                        <a:solidFill>
                          <a:schemeClr val="tx1"/>
                        </a:solidFill>
                        <a:effectLst/>
                        <a:latin typeface="Arial" panose="020B0604020202020204" pitchFamily="34" charset="0"/>
                        <a:cs typeface="Arial" panose="020B0604020202020204" pitchFamily="34" charset="0"/>
                      </a:endParaRPr>
                    </a:p>
                  </a:txBody>
                  <a:tcPr marL="9525" marR="9525"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414427304"/>
                  </a:ext>
                </a:extLst>
              </a:tr>
              <a:tr h="1282866">
                <a:tc>
                  <a:txBody>
                    <a:bodyPr/>
                    <a:lstStyle/>
                    <a:p>
                      <a:pPr marL="208026" marR="0" lvl="0" indent="-171450" algn="l" defTabSz="777240" rtl="0" eaLnBrk="1" fontAlgn="t" latinLnBrk="0" hangingPunct="1">
                        <a:lnSpc>
                          <a:spcPts val="1600"/>
                        </a:lnSpc>
                        <a:spcBef>
                          <a:spcPts val="120"/>
                        </a:spcBef>
                        <a:spcAft>
                          <a:spcPts val="0"/>
                        </a:spcAft>
                        <a:buClr>
                          <a:srgbClr val="A4CE4D"/>
                        </a:buClr>
                        <a:buSzPct val="120000"/>
                        <a:buFont typeface="Wingdings" panose="05000000000000000000" pitchFamily="2" charset="2"/>
                        <a:buChar char="ü"/>
                        <a:tabLst/>
                        <a:defRPr/>
                      </a:pPr>
                      <a:r>
                        <a:rPr lang="en-US" sz="1000" b="0" i="0" u="none" strike="noStrike" kern="1200" dirty="0">
                          <a:solidFill>
                            <a:schemeClr val="tx1"/>
                          </a:solidFill>
                          <a:effectLst/>
                          <a:latin typeface="Arial" panose="020B0604020202020204" pitchFamily="34" charset="0"/>
                          <a:ea typeface="+mn-ea"/>
                          <a:cs typeface="Arial" panose="020B0604020202020204" pitchFamily="34" charset="0"/>
                        </a:rPr>
                        <a:t>Password Manager</a:t>
                      </a:r>
                    </a:p>
                    <a:p>
                      <a:pPr marL="208026" marR="0" lvl="0" indent="-171450" algn="l" defTabSz="777240" rtl="0" eaLnBrk="1" fontAlgn="t" latinLnBrk="0" hangingPunct="1">
                        <a:lnSpc>
                          <a:spcPts val="1200"/>
                        </a:lnSpc>
                        <a:spcBef>
                          <a:spcPts val="120"/>
                        </a:spcBef>
                        <a:spcAft>
                          <a:spcPts val="0"/>
                        </a:spcAft>
                        <a:buClr>
                          <a:srgbClr val="A4CE4D"/>
                        </a:buClr>
                        <a:buSzPct val="120000"/>
                        <a:buFont typeface="Wingdings" panose="05000000000000000000" pitchFamily="2" charset="2"/>
                        <a:buChar char="ü"/>
                        <a:tabLst/>
                        <a:defRPr/>
                      </a:pPr>
                      <a:r>
                        <a:rPr lang="en-US" sz="1000" b="0" i="0" u="none" strike="noStrike" kern="1200" dirty="0">
                          <a:solidFill>
                            <a:schemeClr val="tx1"/>
                          </a:solidFill>
                          <a:effectLst/>
                          <a:latin typeface="Arial" panose="020B0604020202020204" pitchFamily="34" charset="0"/>
                          <a:ea typeface="+mn-ea"/>
                          <a:cs typeface="Arial" panose="020B0604020202020204" pitchFamily="34" charset="0"/>
                        </a:rPr>
                        <a:t>Email Alias</a:t>
                      </a:r>
                    </a:p>
                    <a:p>
                      <a:pPr marL="208026" marR="0" lvl="0" indent="-171450" algn="l" defTabSz="777240" rtl="0" eaLnBrk="1" fontAlgn="t" latinLnBrk="0" hangingPunct="1">
                        <a:lnSpc>
                          <a:spcPts val="1200"/>
                        </a:lnSpc>
                        <a:spcBef>
                          <a:spcPts val="120"/>
                        </a:spcBef>
                        <a:spcAft>
                          <a:spcPts val="0"/>
                        </a:spcAft>
                        <a:buClr>
                          <a:srgbClr val="A4CE4D"/>
                        </a:buClr>
                        <a:buSzPct val="120000"/>
                        <a:buFont typeface="Wingdings" panose="05000000000000000000" pitchFamily="2" charset="2"/>
                        <a:buChar char="ü"/>
                        <a:tabLst/>
                        <a:defRPr/>
                      </a:pPr>
                      <a:r>
                        <a:rPr lang="en-US" sz="1000" b="0" i="0" u="none" strike="noStrike" kern="1200" dirty="0">
                          <a:solidFill>
                            <a:schemeClr val="tx1"/>
                          </a:solidFill>
                          <a:effectLst/>
                          <a:latin typeface="Arial" panose="020B0604020202020204" pitchFamily="34" charset="0"/>
                          <a:ea typeface="+mn-ea"/>
                          <a:cs typeface="Arial" panose="020B0604020202020204" pitchFamily="34" charset="0"/>
                        </a:rPr>
                        <a:t>Safe Web Browsing</a:t>
                      </a:r>
                    </a:p>
                    <a:p>
                      <a:pPr marL="208026" marR="0" lvl="0" indent="-171450" algn="l" defTabSz="777240" rtl="0" eaLnBrk="1" fontAlgn="t" latinLnBrk="0" hangingPunct="1">
                        <a:lnSpc>
                          <a:spcPts val="1200"/>
                        </a:lnSpc>
                        <a:spcBef>
                          <a:spcPts val="120"/>
                        </a:spcBef>
                        <a:spcAft>
                          <a:spcPts val="0"/>
                        </a:spcAft>
                        <a:buClr>
                          <a:srgbClr val="A4CE4D"/>
                        </a:buClr>
                        <a:buSzPct val="120000"/>
                        <a:buFont typeface="Wingdings" panose="05000000000000000000" pitchFamily="2" charset="2"/>
                        <a:buChar char="ü"/>
                        <a:tabLst/>
                        <a:defRPr/>
                      </a:pPr>
                      <a:r>
                        <a:rPr lang="en-US" sz="1000" b="0" i="0" u="none" strike="noStrike" kern="1200" dirty="0">
                          <a:solidFill>
                            <a:schemeClr val="tx1"/>
                          </a:solidFill>
                          <a:effectLst/>
                          <a:latin typeface="Arial" panose="020B0604020202020204" pitchFamily="34" charset="0"/>
                          <a:ea typeface="+mn-ea"/>
                          <a:cs typeface="Arial" panose="020B0604020202020204" pitchFamily="34" charset="0"/>
                        </a:rPr>
                        <a:t>IP Address Monitoring</a:t>
                      </a:r>
                    </a:p>
                    <a:p>
                      <a:pPr marL="208026" marR="0" lvl="0" indent="-171450" algn="l" defTabSz="777240" rtl="0" eaLnBrk="1" fontAlgn="t" latinLnBrk="0" hangingPunct="1">
                        <a:lnSpc>
                          <a:spcPts val="1200"/>
                        </a:lnSpc>
                        <a:spcBef>
                          <a:spcPts val="120"/>
                        </a:spcBef>
                        <a:spcAft>
                          <a:spcPts val="0"/>
                        </a:spcAft>
                        <a:buClr>
                          <a:srgbClr val="A4CE4D"/>
                        </a:buClr>
                        <a:buSzPct val="120000"/>
                        <a:buFont typeface="Wingdings" panose="05000000000000000000" pitchFamily="2" charset="2"/>
                        <a:buChar char="ü"/>
                        <a:tabLst/>
                        <a:defRPr/>
                      </a:pPr>
                      <a:r>
                        <a:rPr lang="en-US" sz="1000" b="0" i="0" u="none" strike="noStrike" kern="1200" dirty="0">
                          <a:solidFill>
                            <a:schemeClr val="tx1"/>
                          </a:solidFill>
                          <a:effectLst/>
                          <a:latin typeface="Arial" panose="020B0604020202020204" pitchFamily="34" charset="0"/>
                          <a:ea typeface="+mn-ea"/>
                          <a:cs typeface="Arial" panose="020B0604020202020204" pitchFamily="34" charset="0"/>
                        </a:rPr>
                        <a:t>Wi-Fi Security/VPN  (</a:t>
                      </a:r>
                      <a:r>
                        <a:rPr lang="en-US" sz="1000" b="0" i="0" u="none" strike="noStrike" kern="1200" noProof="0" dirty="0">
                          <a:solidFill>
                            <a:schemeClr val="tx1"/>
                          </a:solidFill>
                          <a:effectLst/>
                          <a:latin typeface="Arial" panose="020B0604020202020204" pitchFamily="34" charset="0"/>
                          <a:ea typeface="+mn-ea"/>
                          <a:cs typeface="Arial" panose="020B0604020202020204" pitchFamily="34" charset="0"/>
                        </a:rPr>
                        <a:t>2 devices)</a:t>
                      </a:r>
                    </a:p>
                    <a:p>
                      <a:pPr marL="208026" marR="0" lvl="0" indent="-171450" algn="l" defTabSz="777240" rtl="0" eaLnBrk="1" fontAlgn="t" latinLnBrk="0" hangingPunct="1">
                        <a:lnSpc>
                          <a:spcPts val="1200"/>
                        </a:lnSpc>
                        <a:spcBef>
                          <a:spcPts val="120"/>
                        </a:spcBef>
                        <a:spcAft>
                          <a:spcPts val="0"/>
                        </a:spcAft>
                        <a:buClr>
                          <a:srgbClr val="A4CE4D"/>
                        </a:buClr>
                        <a:buSzPct val="120000"/>
                        <a:buFont typeface="Wingdings" panose="05000000000000000000" pitchFamily="2" charset="2"/>
                        <a:buChar char="ü"/>
                        <a:tabLst/>
                        <a:defRPr/>
                      </a:pPr>
                      <a:r>
                        <a:rPr lang="en-US" sz="1000" b="0" i="0" u="none" strike="noStrike" kern="1200" dirty="0">
                          <a:solidFill>
                            <a:schemeClr val="tx1"/>
                          </a:solidFill>
                          <a:effectLst/>
                          <a:latin typeface="Arial" panose="020B0604020202020204" pitchFamily="34" charset="0"/>
                          <a:ea typeface="+mn-ea"/>
                          <a:cs typeface="Arial" panose="020B0604020202020204" pitchFamily="34" charset="0"/>
                        </a:rPr>
                        <a:t>Antivirus (</a:t>
                      </a:r>
                      <a:r>
                        <a:rPr lang="en-US" sz="1000" b="0" i="0" u="none" strike="noStrike" kern="1200" noProof="0" dirty="0">
                          <a:solidFill>
                            <a:schemeClr val="tx1"/>
                          </a:solidFill>
                          <a:effectLst/>
                          <a:latin typeface="Arial" panose="020B0604020202020204" pitchFamily="34" charset="0"/>
                          <a:ea typeface="+mn-ea"/>
                          <a:cs typeface="Arial" panose="020B0604020202020204" pitchFamily="34" charset="0"/>
                        </a:rPr>
                        <a:t>2 devices)</a:t>
                      </a:r>
                      <a:endParaRPr lang="en-US" sz="10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9525" marR="9525"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18279001"/>
                  </a:ext>
                </a:extLst>
              </a:tr>
              <a:tr h="209625">
                <a:tc>
                  <a:txBody>
                    <a:bodyPr/>
                    <a:lstStyle/>
                    <a:p>
                      <a:pPr marL="230188" indent="0" algn="l" fontAlgn="t">
                        <a:lnSpc>
                          <a:spcPts val="1200"/>
                        </a:lnSpc>
                        <a:spcBef>
                          <a:spcPts val="170"/>
                        </a:spcBef>
                        <a:spcAft>
                          <a:spcPts val="0"/>
                        </a:spcAft>
                        <a:tabLst/>
                      </a:pPr>
                      <a:r>
                        <a:rPr lang="en-US" sz="1000" b="1" i="0" u="none" strike="noStrike" spc="-10" dirty="0">
                          <a:solidFill>
                            <a:schemeClr val="tx1"/>
                          </a:solidFill>
                          <a:effectLst/>
                          <a:latin typeface="Arial" panose="020B0604020202020204" pitchFamily="34" charset="0"/>
                          <a:cs typeface="Arial" panose="020B0604020202020204" pitchFamily="34" charset="0"/>
                        </a:rPr>
                        <a:t>Services</a:t>
                      </a:r>
                      <a:r>
                        <a:rPr lang="en-US" sz="1000" b="1" i="0" u="none" strike="noStrike" spc="-35" dirty="0">
                          <a:solidFill>
                            <a:schemeClr val="tx1"/>
                          </a:solidFill>
                          <a:effectLst/>
                          <a:latin typeface="Arial" panose="020B0604020202020204" pitchFamily="34" charset="0"/>
                          <a:cs typeface="Arial" panose="020B0604020202020204" pitchFamily="34" charset="0"/>
                        </a:rPr>
                        <a:t> </a:t>
                      </a:r>
                      <a:r>
                        <a:rPr lang="en-US" sz="1000" b="1" i="0" u="none" strike="noStrike" spc="-80" dirty="0">
                          <a:solidFill>
                            <a:schemeClr val="tx1"/>
                          </a:solidFill>
                          <a:effectLst/>
                          <a:latin typeface="Arial" panose="020B0604020202020204" pitchFamily="34" charset="0"/>
                          <a:cs typeface="Arial" panose="020B0604020202020204" pitchFamily="34" charset="0"/>
                        </a:rPr>
                        <a:t>and</a:t>
                      </a:r>
                      <a:r>
                        <a:rPr lang="en-US" sz="1000" b="1" i="0" u="none" strike="noStrike" spc="-30" dirty="0">
                          <a:solidFill>
                            <a:schemeClr val="tx1"/>
                          </a:solidFill>
                          <a:effectLst/>
                          <a:latin typeface="Arial" panose="020B0604020202020204" pitchFamily="34" charset="0"/>
                          <a:cs typeface="Arial" panose="020B0604020202020204" pitchFamily="34" charset="0"/>
                        </a:rPr>
                        <a:t> </a:t>
                      </a:r>
                      <a:r>
                        <a:rPr lang="en-US" sz="1000" b="1" i="0" u="none" strike="noStrike" spc="-10" dirty="0">
                          <a:solidFill>
                            <a:schemeClr val="tx1"/>
                          </a:solidFill>
                          <a:effectLst/>
                          <a:latin typeface="Arial" panose="020B0604020202020204" pitchFamily="34" charset="0"/>
                          <a:cs typeface="Arial" panose="020B0604020202020204" pitchFamily="34" charset="0"/>
                        </a:rPr>
                        <a:t>Support</a:t>
                      </a:r>
                      <a:endParaRPr lang="en-US" sz="1000" b="1" i="0" u="none" strike="noStrike" dirty="0">
                        <a:solidFill>
                          <a:schemeClr val="tx1"/>
                        </a:solidFill>
                        <a:effectLst/>
                        <a:latin typeface="Arial" panose="020B0604020202020204" pitchFamily="34" charset="0"/>
                        <a:cs typeface="Arial" panose="020B0604020202020204" pitchFamily="34" charset="0"/>
                      </a:endParaRPr>
                    </a:p>
                  </a:txBody>
                  <a:tcPr marL="9525" marR="9525"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511388301"/>
                  </a:ext>
                </a:extLst>
              </a:tr>
              <a:tr h="1415531">
                <a:tc>
                  <a:txBody>
                    <a:bodyPr/>
                    <a:lstStyle/>
                    <a:p>
                      <a:pPr marL="208026" marR="0" lvl="0" indent="-171450" algn="l" defTabSz="777240" rtl="0" eaLnBrk="1" fontAlgn="t" latinLnBrk="0" hangingPunct="1">
                        <a:lnSpc>
                          <a:spcPts val="1600"/>
                        </a:lnSpc>
                        <a:spcBef>
                          <a:spcPts val="120"/>
                        </a:spcBef>
                        <a:spcAft>
                          <a:spcPts val="0"/>
                        </a:spcAft>
                        <a:buClr>
                          <a:srgbClr val="A4CE4D"/>
                        </a:buClr>
                        <a:buSzPct val="120000"/>
                        <a:buFont typeface="Wingdings" panose="05000000000000000000" pitchFamily="2" charset="2"/>
                        <a:buChar char="ü"/>
                        <a:tabLst/>
                        <a:defRPr/>
                      </a:pPr>
                      <a:r>
                        <a:rPr lang="en-US" sz="1000" b="0" i="0" u="none" strike="noStrike" kern="1200" dirty="0">
                          <a:solidFill>
                            <a:schemeClr val="tx1"/>
                          </a:solidFill>
                          <a:effectLst/>
                          <a:latin typeface="Arial" panose="020B0604020202020204" pitchFamily="34" charset="0"/>
                          <a:ea typeface="+mn-ea"/>
                          <a:cs typeface="Arial" panose="020B0604020202020204" pitchFamily="34" charset="0"/>
                        </a:rPr>
                        <a:t>$5M Insurance Policy per Enrolled Adult</a:t>
                      </a:r>
                      <a:r>
                        <a:rPr lang="en-US" sz="1000" b="0" i="0" u="none" strike="noStrike" kern="1200" baseline="30000" dirty="0">
                          <a:solidFill>
                            <a:schemeClr val="tx1"/>
                          </a:solidFill>
                          <a:effectLst/>
                          <a:latin typeface="Arial" panose="020B0604020202020204" pitchFamily="34" charset="0"/>
                          <a:ea typeface="+mn-ea"/>
                          <a:cs typeface="Arial" panose="020B0604020202020204" pitchFamily="34" charset="0"/>
                        </a:rPr>
                        <a:t>3</a:t>
                      </a:r>
                    </a:p>
                    <a:p>
                      <a:pPr marL="208026" marR="0" lvl="0" indent="-171450" algn="l" defTabSz="777240" rtl="0" eaLnBrk="1" fontAlgn="t" latinLnBrk="0" hangingPunct="1">
                        <a:lnSpc>
                          <a:spcPts val="1200"/>
                        </a:lnSpc>
                        <a:spcBef>
                          <a:spcPts val="120"/>
                        </a:spcBef>
                        <a:spcAft>
                          <a:spcPts val="0"/>
                        </a:spcAft>
                        <a:buClr>
                          <a:srgbClr val="A4CE4D"/>
                        </a:buClr>
                        <a:buSzPct val="120000"/>
                        <a:buFont typeface="Wingdings" panose="05000000000000000000" pitchFamily="2" charset="2"/>
                        <a:buChar char="ü"/>
                        <a:tabLst/>
                        <a:defRPr/>
                      </a:pPr>
                      <a:r>
                        <a:rPr lang="en-US" sz="1000" b="0" i="0" u="none" strike="noStrike" kern="1200" dirty="0">
                          <a:solidFill>
                            <a:schemeClr val="tx1"/>
                          </a:solidFill>
                          <a:effectLst/>
                          <a:latin typeface="Arial" panose="020B0604020202020204" pitchFamily="34" charset="0"/>
                          <a:ea typeface="+mn-ea"/>
                          <a:cs typeface="Arial" panose="020B0604020202020204" pitchFamily="34" charset="0"/>
                        </a:rPr>
                        <a:t>Lost Wallet Protection with $500 Emergency Cash</a:t>
                      </a:r>
                    </a:p>
                    <a:p>
                      <a:pPr marL="208026" marR="0" lvl="0" indent="-171450" algn="l" defTabSz="777240" rtl="0" eaLnBrk="1" fontAlgn="t" latinLnBrk="0" hangingPunct="1">
                        <a:lnSpc>
                          <a:spcPts val="1200"/>
                        </a:lnSpc>
                        <a:spcBef>
                          <a:spcPts val="120"/>
                        </a:spcBef>
                        <a:spcAft>
                          <a:spcPts val="0"/>
                        </a:spcAft>
                        <a:buClr>
                          <a:srgbClr val="A4CE4D"/>
                        </a:buClr>
                        <a:buSzPct val="120000"/>
                        <a:buFont typeface="Wingdings" panose="05000000000000000000" pitchFamily="2" charset="2"/>
                        <a:buChar char="ü"/>
                        <a:tabLst/>
                        <a:defRPr/>
                      </a:pPr>
                      <a:r>
                        <a:rPr lang="en-US" sz="1000" b="0" i="0" u="none" strike="noStrike" kern="1200" dirty="0">
                          <a:solidFill>
                            <a:schemeClr val="tx1"/>
                          </a:solidFill>
                          <a:effectLst/>
                          <a:latin typeface="Arial" panose="020B0604020202020204" pitchFamily="34" charset="0"/>
                          <a:ea typeface="+mn-ea"/>
                          <a:cs typeface="Arial" panose="020B0604020202020204" pitchFamily="34" charset="0"/>
                        </a:rPr>
                        <a:t>24/7/365 100% US-based Customer Care</a:t>
                      </a:r>
                    </a:p>
                    <a:p>
                      <a:pPr marL="208026" marR="0" lvl="0" indent="-171450" algn="l" defTabSz="777240" rtl="0" eaLnBrk="1" fontAlgn="t" latinLnBrk="0" hangingPunct="1">
                        <a:lnSpc>
                          <a:spcPts val="1200"/>
                        </a:lnSpc>
                        <a:spcBef>
                          <a:spcPts val="120"/>
                        </a:spcBef>
                        <a:spcAft>
                          <a:spcPts val="0"/>
                        </a:spcAft>
                        <a:buClr>
                          <a:srgbClr val="A4CE4D"/>
                        </a:buClr>
                        <a:buSzPct val="120000"/>
                        <a:buFont typeface="Wingdings" panose="05000000000000000000" pitchFamily="2" charset="2"/>
                        <a:buChar char="ü"/>
                        <a:tabLst/>
                        <a:defRPr/>
                      </a:pPr>
                      <a:r>
                        <a:rPr lang="en-US" sz="1000" b="0" i="0" u="none" strike="noStrike" kern="1200" dirty="0">
                          <a:solidFill>
                            <a:schemeClr val="tx1"/>
                          </a:solidFill>
                          <a:effectLst/>
                          <a:latin typeface="Arial" panose="020B0604020202020204" pitchFamily="34" charset="0"/>
                          <a:ea typeface="+mn-ea"/>
                          <a:cs typeface="Arial" panose="020B0604020202020204" pitchFamily="34" charset="0"/>
                        </a:rPr>
                        <a:t>White Glove Fraud Resolution Services</a:t>
                      </a:r>
                    </a:p>
                    <a:p>
                      <a:pPr marL="208026" marR="0" lvl="0" indent="-171450" algn="l" defTabSz="777240" rtl="0" eaLnBrk="1" fontAlgn="t" latinLnBrk="0" hangingPunct="1">
                        <a:lnSpc>
                          <a:spcPts val="1200"/>
                        </a:lnSpc>
                        <a:spcBef>
                          <a:spcPts val="120"/>
                        </a:spcBef>
                        <a:spcAft>
                          <a:spcPts val="0"/>
                        </a:spcAft>
                        <a:buClr>
                          <a:srgbClr val="A4CE4D"/>
                        </a:buClr>
                        <a:buSzPct val="120000"/>
                        <a:buFont typeface="Wingdings" panose="05000000000000000000" pitchFamily="2" charset="2"/>
                        <a:buChar char="ü"/>
                        <a:tabLst/>
                        <a:defRPr/>
                      </a:pPr>
                      <a:r>
                        <a:rPr lang="en-US" sz="1000" b="0" i="0" u="none" strike="noStrike" kern="1200" dirty="0">
                          <a:solidFill>
                            <a:schemeClr val="tx1"/>
                          </a:solidFill>
                          <a:effectLst/>
                          <a:latin typeface="Arial" panose="020B0604020202020204" pitchFamily="34" charset="0"/>
                          <a:ea typeface="+mn-ea"/>
                          <a:cs typeface="Arial" panose="020B0604020202020204" pitchFamily="34" charset="0"/>
                        </a:rPr>
                        <a:t>Restoration Services for Pre-Existing Fraud Events</a:t>
                      </a:r>
                    </a:p>
                    <a:p>
                      <a:pPr marL="208026" marR="0" lvl="0" indent="-171450" algn="l" defTabSz="777240" rtl="0" eaLnBrk="1" fontAlgn="t" latinLnBrk="0" hangingPunct="1">
                        <a:lnSpc>
                          <a:spcPts val="1200"/>
                        </a:lnSpc>
                        <a:spcBef>
                          <a:spcPts val="120"/>
                        </a:spcBef>
                        <a:spcAft>
                          <a:spcPts val="0"/>
                        </a:spcAft>
                        <a:buClr>
                          <a:srgbClr val="A4CE4D"/>
                        </a:buClr>
                        <a:buSzPct val="120000"/>
                        <a:buFont typeface="Wingdings" panose="05000000000000000000" pitchFamily="2" charset="2"/>
                        <a:buChar char="ü"/>
                        <a:tabLst/>
                        <a:defRPr/>
                      </a:pPr>
                      <a:r>
                        <a:rPr lang="en-US" sz="1000" b="0" i="0" u="none" strike="noStrike" kern="1200" dirty="0">
                          <a:solidFill>
                            <a:schemeClr val="tx1"/>
                          </a:solidFill>
                          <a:effectLst/>
                          <a:latin typeface="Arial" panose="020B0604020202020204" pitchFamily="34" charset="0"/>
                          <a:ea typeface="+mn-ea"/>
                          <a:cs typeface="Arial" panose="020B0604020202020204" pitchFamily="34" charset="0"/>
                        </a:rPr>
                        <a:t>Mobile App (iOS &amp; Android)</a:t>
                      </a:r>
                    </a:p>
                    <a:p>
                      <a:pPr marL="208026" marR="0" lvl="0" indent="-171450" algn="l" defTabSz="777240" rtl="0" eaLnBrk="1" fontAlgn="t" latinLnBrk="0" hangingPunct="1">
                        <a:lnSpc>
                          <a:spcPts val="1200"/>
                        </a:lnSpc>
                        <a:spcBef>
                          <a:spcPts val="120"/>
                        </a:spcBef>
                        <a:spcAft>
                          <a:spcPts val="0"/>
                        </a:spcAft>
                        <a:buClr>
                          <a:srgbClr val="A4CE4D"/>
                        </a:buClr>
                        <a:buSzPct val="120000"/>
                        <a:buFont typeface="Wingdings" panose="05000000000000000000" pitchFamily="2" charset="2"/>
                        <a:buChar char="ü"/>
                        <a:tabLst/>
                        <a:defRPr/>
                      </a:pPr>
                      <a:r>
                        <a:rPr lang="en-US" sz="1000" b="0" i="0" u="none" strike="noStrike" kern="1200" dirty="0">
                          <a:solidFill>
                            <a:schemeClr val="tx1"/>
                          </a:solidFill>
                          <a:effectLst/>
                          <a:latin typeface="Arial" panose="020B0604020202020204" pitchFamily="34" charset="0"/>
                          <a:ea typeface="+mn-ea"/>
                          <a:cs typeface="Arial" panose="020B0604020202020204" pitchFamily="34" charset="0"/>
                        </a:rPr>
                        <a:t>Online Resolution Tracker</a:t>
                      </a:r>
                    </a:p>
                  </a:txBody>
                  <a:tcPr marL="9525" marR="9525"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17585049"/>
                  </a:ext>
                </a:extLst>
              </a:tr>
            </a:tbl>
          </a:graphicData>
        </a:graphic>
      </p:graphicFrame>
      <p:sp>
        <p:nvSpPr>
          <p:cNvPr id="5" name="TextBox 4">
            <a:extLst>
              <a:ext uri="{FF2B5EF4-FFF2-40B4-BE49-F238E27FC236}">
                <a16:creationId xmlns:a16="http://schemas.microsoft.com/office/drawing/2014/main" id="{B151E19D-B297-9737-0445-2313490231DF}"/>
              </a:ext>
            </a:extLst>
          </p:cNvPr>
          <p:cNvSpPr txBox="1"/>
          <p:nvPr/>
        </p:nvSpPr>
        <p:spPr>
          <a:xfrm>
            <a:off x="4108657" y="881452"/>
            <a:ext cx="2236190" cy="307777"/>
          </a:xfrm>
          <a:prstGeom prst="rect">
            <a:avLst/>
          </a:prstGeom>
          <a:noFill/>
        </p:spPr>
        <p:txBody>
          <a:bodyPr wrap="none" lIns="0" tIns="0" rIns="0" bIns="0" rtlCol="0">
            <a:spAutoFit/>
          </a:bodyPr>
          <a:lstStyle>
            <a:defPPr>
              <a:defRPr lang="en-US"/>
            </a:defPPr>
            <a:lvl1pPr marL="0" marR="0" lvl="0" indent="0" latinLnBrk="0">
              <a:lnSpc>
                <a:spcPct val="100000"/>
              </a:lnSpc>
              <a:buClrTx/>
              <a:buSzTx/>
              <a:buFontTx/>
              <a:buNone/>
              <a:tabLst/>
              <a:defRPr kumimoji="0" sz="800" b="1" i="0" u="none" strike="noStrike" cap="none" spc="0" normalizeH="0" baseline="0">
                <a:ln>
                  <a:noFill/>
                </a:ln>
                <a:solidFill>
                  <a:srgbClr val="0061A0"/>
                </a:solidFill>
                <a:effectLst/>
                <a:uLnTx/>
                <a:uFillTx/>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0090DA"/>
                </a:solidFill>
                <a:effectLst/>
                <a:uLnTx/>
                <a:uFillTx/>
                <a:latin typeface="Arial" panose="020B0604020202020204" pitchFamily="34" charset="0"/>
                <a:ea typeface="+mn-ea"/>
                <a:cs typeface="+mn-cs"/>
              </a:rPr>
              <a:t>Individual Protection Plan includes:  </a:t>
            </a: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000" b="1" i="0" u="none" strike="noStrike" kern="1200" cap="none" spc="0" normalizeH="0" baseline="0" noProof="0" dirty="0">
              <a:ln>
                <a:noFill/>
              </a:ln>
              <a:solidFill>
                <a:srgbClr val="0090DA"/>
              </a:solidFill>
              <a:effectLst/>
              <a:uLnTx/>
              <a:uFillTx/>
              <a:latin typeface="Arial" panose="020B0604020202020204" pitchFamily="34" charset="0"/>
              <a:ea typeface="+mn-ea"/>
              <a:cs typeface="+mn-cs"/>
            </a:endParaRPr>
          </a:p>
        </p:txBody>
      </p:sp>
      <p:sp>
        <p:nvSpPr>
          <p:cNvPr id="8" name="TextBox 2">
            <a:extLst>
              <a:ext uri="{FF2B5EF4-FFF2-40B4-BE49-F238E27FC236}">
                <a16:creationId xmlns:a16="http://schemas.microsoft.com/office/drawing/2014/main" id="{36888D9F-7A56-AA92-ED6D-A7A459854B7E}"/>
              </a:ext>
            </a:extLst>
          </p:cNvPr>
          <p:cNvSpPr txBox="1">
            <a:spLocks noChangeArrowheads="1"/>
          </p:cNvSpPr>
          <p:nvPr/>
        </p:nvSpPr>
        <p:spPr bwMode="auto">
          <a:xfrm>
            <a:off x="465820" y="871972"/>
            <a:ext cx="383524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spcBef>
                <a:spcPts val="400"/>
              </a:spcBef>
              <a:spcAft>
                <a:spcPct val="0"/>
              </a:spcAft>
              <a:buClr>
                <a:srgbClr val="0061A0"/>
              </a:buClr>
              <a:buSzPts val="800"/>
              <a:defRPr/>
            </a:pPr>
            <a:r>
              <a:rPr lang="en-US" sz="1000" b="1" dirty="0">
                <a:solidFill>
                  <a:srgbClr val="0090DA"/>
                </a:solidFill>
                <a:latin typeface="+mn-lt"/>
              </a:rPr>
              <a:t>Why does identity &amp; fraud protection matter?</a:t>
            </a:r>
          </a:p>
          <a:p>
            <a:pPr marL="0" marR="0" lvl="0" indent="0" defTabSz="457200" rtl="0" eaLnBrk="1" fontAlgn="base" latinLnBrk="0" hangingPunct="1">
              <a:lnSpc>
                <a:spcPct val="100000"/>
              </a:lnSpc>
              <a:spcBef>
                <a:spcPct val="0"/>
              </a:spcBef>
              <a:spcAft>
                <a:spcPct val="0"/>
              </a:spcAft>
              <a:buClrTx/>
              <a:buSzTx/>
              <a:buFontTx/>
              <a:buNone/>
              <a:tabLst/>
              <a:defRPr/>
            </a:pPr>
            <a:endParaRPr kumimoji="0" lang="en-US" altLang="en-US" sz="1000" i="0" u="none" strike="noStrike" kern="1200" cap="none" spc="0" normalizeH="0" baseline="0" noProof="0" dirty="0">
              <a:ln>
                <a:noFill/>
              </a:ln>
              <a:solidFill>
                <a:prstClr val="white"/>
              </a:solidFill>
              <a:effectLst/>
              <a:uLnTx/>
              <a:uFillTx/>
            </a:endParaRPr>
          </a:p>
        </p:txBody>
      </p:sp>
      <p:sp>
        <p:nvSpPr>
          <p:cNvPr id="10" name="Google Shape;88;p1">
            <a:extLst>
              <a:ext uri="{FF2B5EF4-FFF2-40B4-BE49-F238E27FC236}">
                <a16:creationId xmlns:a16="http://schemas.microsoft.com/office/drawing/2014/main" id="{7A0147F1-7778-8A45-5B61-19D949A97A39}"/>
              </a:ext>
            </a:extLst>
          </p:cNvPr>
          <p:cNvSpPr txBox="1">
            <a:spLocks noChangeArrowheads="1"/>
          </p:cNvSpPr>
          <p:nvPr/>
        </p:nvSpPr>
        <p:spPr bwMode="auto">
          <a:xfrm>
            <a:off x="5530638" y="173033"/>
            <a:ext cx="1863466" cy="557212"/>
          </a:xfrm>
          <a:prstGeom prst="rect">
            <a:avLst/>
          </a:prstGeom>
          <a:noFill/>
          <a:ln>
            <a:noFill/>
          </a:ln>
        </p:spPr>
        <p:txBody>
          <a:bodyPr lIns="0" tIns="0" rIns="0" bIns="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914400" indent="-3429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371600" indent="-3429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828800" indent="-3429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286000" indent="-3429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743200" indent="-3429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3200400" indent="-3429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657600" indent="-3429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4114800" indent="-3429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95000"/>
              </a:lnSpc>
              <a:buClr>
                <a:schemeClr val="accent1"/>
              </a:buClr>
              <a:buSzPts val="1900"/>
              <a:defRPr/>
            </a:pPr>
            <a:r>
              <a:rPr lang="en-US" altLang="en-US" sz="1200" dirty="0">
                <a:solidFill>
                  <a:schemeClr val="bg1">
                    <a:lumMod val="65000"/>
                  </a:schemeClr>
                </a:solidFill>
                <a:latin typeface="Arial"/>
                <a:cs typeface="Arial"/>
              </a:rPr>
              <a:t>Identity &amp; Fraud Protection</a:t>
            </a:r>
            <a:endParaRPr lang="en-US" altLang="en-US" sz="1200" b="1" dirty="0">
              <a:solidFill>
                <a:srgbClr val="FF0000"/>
              </a:solidFill>
            </a:endParaRPr>
          </a:p>
        </p:txBody>
      </p:sp>
      <p:grpSp>
        <p:nvGrpSpPr>
          <p:cNvPr id="20" name="Group 19">
            <a:extLst>
              <a:ext uri="{FF2B5EF4-FFF2-40B4-BE49-F238E27FC236}">
                <a16:creationId xmlns:a16="http://schemas.microsoft.com/office/drawing/2014/main" id="{18034E89-4F6A-59C0-9881-9939A2C46DE5}"/>
              </a:ext>
            </a:extLst>
          </p:cNvPr>
          <p:cNvGrpSpPr/>
          <p:nvPr/>
        </p:nvGrpSpPr>
        <p:grpSpPr>
          <a:xfrm>
            <a:off x="329201" y="1703770"/>
            <a:ext cx="3826193" cy="4215505"/>
            <a:chOff x="3750094" y="1274263"/>
            <a:chExt cx="4796590" cy="3945538"/>
          </a:xfrm>
        </p:grpSpPr>
        <p:sp>
          <p:nvSpPr>
            <p:cNvPr id="11" name="Google Shape;97;p1">
              <a:extLst>
                <a:ext uri="{FF2B5EF4-FFF2-40B4-BE49-F238E27FC236}">
                  <a16:creationId xmlns:a16="http://schemas.microsoft.com/office/drawing/2014/main" id="{EDBC8F9C-5420-C057-7FB9-2CD4EB0DCCD1}"/>
                </a:ext>
              </a:extLst>
            </p:cNvPr>
            <p:cNvSpPr txBox="1">
              <a:spLocks noChangeArrowheads="1"/>
            </p:cNvSpPr>
            <p:nvPr/>
          </p:nvSpPr>
          <p:spPr bwMode="auto">
            <a:xfrm>
              <a:off x="3750094" y="1274263"/>
              <a:ext cx="4796590" cy="56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914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371600" indent="-3429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828800" indent="-3429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286000" indent="-3429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743200" indent="-3429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3200400" indent="-3429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657600" indent="-3429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4114800" indent="-3429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000"/>
              </a:pPr>
              <a:endParaRPr lang="en-US" altLang="en-US" sz="1000" b="1" dirty="0">
                <a:solidFill>
                  <a:schemeClr val="tx1"/>
                </a:solidFill>
              </a:endParaRPr>
            </a:p>
          </p:txBody>
        </p:sp>
        <p:sp>
          <p:nvSpPr>
            <p:cNvPr id="15" name="TextBox 14">
              <a:extLst>
                <a:ext uri="{FF2B5EF4-FFF2-40B4-BE49-F238E27FC236}">
                  <a16:creationId xmlns:a16="http://schemas.microsoft.com/office/drawing/2014/main" id="{4816481D-C785-9CF1-E5DF-72C1B17CDBAC}"/>
                </a:ext>
              </a:extLst>
            </p:cNvPr>
            <p:cNvSpPr txBox="1"/>
            <p:nvPr/>
          </p:nvSpPr>
          <p:spPr>
            <a:xfrm>
              <a:off x="3821411" y="1295152"/>
              <a:ext cx="4381272" cy="1286695"/>
            </a:xfrm>
            <a:prstGeom prst="rect">
              <a:avLst/>
            </a:prstGeom>
            <a:noFill/>
          </p:spPr>
          <p:txBody>
            <a:bodyPr wrap="square">
              <a:spAutoFit/>
            </a:bodyPr>
            <a:lstStyle/>
            <a:p>
              <a:pPr eaLnBrk="1" fontAlgn="auto" hangingPunct="1">
                <a:spcBef>
                  <a:spcPts val="400"/>
                </a:spcBef>
                <a:buClr>
                  <a:srgbClr val="0061A0"/>
                </a:buClr>
                <a:buSzPts val="800"/>
                <a:defRPr/>
              </a:pPr>
              <a:r>
                <a:rPr lang="en-US" sz="1000" b="1" dirty="0">
                  <a:solidFill>
                    <a:srgbClr val="0090DA"/>
                  </a:solidFill>
                  <a:sym typeface="Arial"/>
                </a:rPr>
                <a:t>What are some of the benefits of this protection?</a:t>
              </a:r>
            </a:p>
            <a:p>
              <a:pPr eaLnBrk="1" fontAlgn="auto" hangingPunct="1">
                <a:lnSpc>
                  <a:spcPts val="1200"/>
                </a:lnSpc>
                <a:spcBef>
                  <a:spcPts val="400"/>
                </a:spcBef>
                <a:buClr>
                  <a:srgbClr val="0061A0"/>
                </a:buClr>
                <a:buSzPts val="800"/>
                <a:defRPr/>
              </a:pPr>
              <a:r>
                <a:rPr lang="en-US" sz="1000" dirty="0">
                  <a:solidFill>
                    <a:schemeClr val="tx1"/>
                  </a:solidFill>
                  <a:sym typeface="Arial"/>
                </a:rPr>
                <a:t>Aura offers robust protection by monitoring your personal info, credit, finances, and devices and alerting you of suspicious activity. It's proactive protection to help stop threats before they strike. If you are a victim of fraud, an experienced Resolution Specialist will help you navigate credit bureaus, help initiate credit freezes or a credit lock, and work with you to resolve your fraud incident.</a:t>
              </a:r>
            </a:p>
          </p:txBody>
        </p:sp>
        <p:sp>
          <p:nvSpPr>
            <p:cNvPr id="19" name="TextBox 18">
              <a:extLst>
                <a:ext uri="{FF2B5EF4-FFF2-40B4-BE49-F238E27FC236}">
                  <a16:creationId xmlns:a16="http://schemas.microsoft.com/office/drawing/2014/main" id="{81E90865-D286-2827-A775-6514BF05CEF6}"/>
                </a:ext>
              </a:extLst>
            </p:cNvPr>
            <p:cNvSpPr txBox="1"/>
            <p:nvPr/>
          </p:nvSpPr>
          <p:spPr>
            <a:xfrm>
              <a:off x="3821410" y="2588797"/>
              <a:ext cx="4381273" cy="2631004"/>
            </a:xfrm>
            <a:prstGeom prst="rect">
              <a:avLst/>
            </a:prstGeom>
            <a:noFill/>
          </p:spPr>
          <p:txBody>
            <a:bodyPr wrap="square">
              <a:spAutoFit/>
            </a:bodyPr>
            <a:lstStyle/>
            <a:p>
              <a:pPr marL="226695" indent="-226695" eaLnBrk="1" fontAlgn="auto" hangingPunct="1">
                <a:lnSpc>
                  <a:spcPts val="1200"/>
                </a:lnSpc>
                <a:spcBef>
                  <a:spcPts val="400"/>
                </a:spcBef>
                <a:buClr>
                  <a:srgbClr val="0061A0"/>
                </a:buClr>
                <a:buSzPts val="800"/>
                <a:defRPr/>
              </a:pPr>
              <a:r>
                <a:rPr lang="en-US" sz="1000" b="1" kern="0" dirty="0">
                  <a:solidFill>
                    <a:srgbClr val="0090DA"/>
                  </a:solidFill>
                  <a:sym typeface="Arial"/>
                </a:rPr>
                <a:t>How are my finances protected?</a:t>
              </a:r>
            </a:p>
            <a:p>
              <a:pPr eaLnBrk="1" fontAlgn="auto" hangingPunct="1">
                <a:lnSpc>
                  <a:spcPts val="1200"/>
                </a:lnSpc>
                <a:spcBef>
                  <a:spcPts val="400"/>
                </a:spcBef>
                <a:spcAft>
                  <a:spcPts val="600"/>
                </a:spcAft>
                <a:buClr>
                  <a:srgbClr val="0061A0"/>
                </a:buClr>
                <a:buSzPts val="800"/>
                <a:defRPr/>
              </a:pPr>
              <a:r>
                <a:rPr lang="en-US" sz="1000" kern="0" dirty="0">
                  <a:solidFill>
                    <a:schemeClr val="tx1"/>
                  </a:solidFill>
                  <a:sym typeface="Arial"/>
                </a:rPr>
                <a:t>Aura monitors your credit, financial accounts, titles, and alerts you to suspicious changes. We will help you to take charge of your credit with our financial tools and Experian Credit Lock.</a:t>
              </a:r>
              <a:endParaRPr lang="en-US" sz="1000" b="1" kern="0" dirty="0">
                <a:solidFill>
                  <a:srgbClr val="0090DA"/>
                </a:solidFill>
                <a:sym typeface="Arial"/>
              </a:endParaRPr>
            </a:p>
            <a:p>
              <a:pPr indent="-226695" eaLnBrk="1" fontAlgn="auto" hangingPunct="1">
                <a:lnSpc>
                  <a:spcPts val="1200"/>
                </a:lnSpc>
                <a:spcBef>
                  <a:spcPts val="400"/>
                </a:spcBef>
                <a:buClr>
                  <a:srgbClr val="0061A0"/>
                </a:buClr>
                <a:buSzPts val="800"/>
                <a:defRPr/>
              </a:pPr>
              <a:r>
                <a:rPr lang="en-US" sz="1000" b="1" kern="0" dirty="0">
                  <a:solidFill>
                    <a:srgbClr val="0090DA"/>
                  </a:solidFill>
                  <a:sym typeface="Arial"/>
                </a:rPr>
                <a:t>What kind of online &amp; device security tools are available?</a:t>
              </a:r>
            </a:p>
            <a:p>
              <a:pPr eaLnBrk="1" fontAlgn="auto" hangingPunct="1">
                <a:lnSpc>
                  <a:spcPts val="1200"/>
                </a:lnSpc>
                <a:spcBef>
                  <a:spcPts val="400"/>
                </a:spcBef>
                <a:spcAft>
                  <a:spcPts val="600"/>
                </a:spcAft>
                <a:buClr>
                  <a:srgbClr val="0061A0"/>
                </a:buClr>
                <a:buSzPts val="800"/>
                <a:defRPr/>
              </a:pPr>
              <a:r>
                <a:rPr lang="en-US" sz="1000" kern="0" dirty="0">
                  <a:solidFill>
                    <a:schemeClr val="tx1"/>
                  </a:solidFill>
                  <a:sym typeface="Arial"/>
                </a:rPr>
                <a:t>Every plan comes with smart safety tools including VPN/Wi-Fi security, antivirus, password manager, and more to protect your online privacy and data. </a:t>
              </a:r>
              <a:endParaRPr lang="en-US" sz="1000" b="1" kern="0" dirty="0">
                <a:solidFill>
                  <a:srgbClr val="0090DA"/>
                </a:solidFill>
                <a:sym typeface="Arial"/>
              </a:endParaRPr>
            </a:p>
            <a:p>
              <a:pPr indent="-226695" eaLnBrk="1" fontAlgn="auto" hangingPunct="1">
                <a:lnSpc>
                  <a:spcPts val="1200"/>
                </a:lnSpc>
                <a:spcBef>
                  <a:spcPts val="400"/>
                </a:spcBef>
                <a:buClr>
                  <a:srgbClr val="0061A0"/>
                </a:buClr>
                <a:buSzPts val="800"/>
                <a:defRPr/>
              </a:pPr>
              <a:r>
                <a:rPr lang="en-US" sz="1000" b="1" kern="0" dirty="0">
                  <a:solidFill>
                    <a:srgbClr val="0090DA"/>
                  </a:solidFill>
                  <a:sym typeface="Arial"/>
                </a:rPr>
                <a:t>How is my identity protected?</a:t>
              </a:r>
            </a:p>
            <a:p>
              <a:pPr eaLnBrk="1" fontAlgn="auto" hangingPunct="1">
                <a:lnSpc>
                  <a:spcPts val="1200"/>
                </a:lnSpc>
                <a:spcBef>
                  <a:spcPts val="400"/>
                </a:spcBef>
                <a:spcAft>
                  <a:spcPts val="600"/>
                </a:spcAft>
                <a:buClr>
                  <a:srgbClr val="0061A0"/>
                </a:buClr>
                <a:buSzPts val="800"/>
                <a:defRPr/>
              </a:pPr>
              <a:r>
                <a:rPr lang="en-US" sz="1000" kern="0" dirty="0">
                  <a:solidFill>
                    <a:schemeClr val="tx1"/>
                  </a:solidFill>
                  <a:sym typeface="Arial"/>
                </a:rPr>
                <a:t>Through extensive monitoring of your social security number, driver’s license, passport, ID, and more. Plus, our solution requests the removal of your data from broker lists to help reduce spam like robocalls and robotexts.</a:t>
              </a:r>
            </a:p>
          </p:txBody>
        </p:sp>
      </p:grpSp>
      <p:sp>
        <p:nvSpPr>
          <p:cNvPr id="3" name="Text Placeholder 18">
            <a:extLst>
              <a:ext uri="{FF2B5EF4-FFF2-40B4-BE49-F238E27FC236}">
                <a16:creationId xmlns:a16="http://schemas.microsoft.com/office/drawing/2014/main" id="{BCD6178A-4ADE-D66C-1C0A-59B6ED53604F}"/>
              </a:ext>
            </a:extLst>
          </p:cNvPr>
          <p:cNvSpPr>
            <a:spLocks noGrp="1"/>
          </p:cNvSpPr>
          <p:nvPr/>
        </p:nvSpPr>
        <p:spPr>
          <a:xfrm>
            <a:off x="536104" y="8379199"/>
            <a:ext cx="6858000" cy="1234412"/>
          </a:xfrm>
          <a:prstGeom prst="rect">
            <a:avLst/>
          </a:prstGeom>
        </p:spPr>
        <p:style>
          <a:lnRef idx="0">
            <a:scrgbClr r="0" g="0" b="0"/>
          </a:lnRef>
          <a:fillRef idx="0">
            <a:scrgbClr r="0" g="0" b="0"/>
          </a:fillRef>
          <a:effectRef idx="0">
            <a:scrgbClr r="0" g="0" b="0"/>
          </a:effectRef>
          <a:fontRef idx="major"/>
        </p:style>
        <p:txBody>
          <a:bodyPr vert="horz" lIns="0" tIns="0" rIns="0" bIns="0" rtlCol="0" anchor="b" anchorCtr="0">
            <a:noAutofit/>
          </a:bodyPr>
          <a:lstStyle>
            <a:lvl1pPr marL="137160" indent="-137160" algn="l" defTabSz="777240" rtl="0" eaLnBrk="1" latinLnBrk="0" hangingPunct="1">
              <a:lnSpc>
                <a:spcPct val="100000"/>
              </a:lnSpc>
              <a:spcBef>
                <a:spcPts val="0"/>
              </a:spcBef>
              <a:spcAft>
                <a:spcPts val="300"/>
              </a:spcAft>
              <a:buFont typeface="+mj-lt"/>
              <a:buAutoNum type="arabicPeriod"/>
              <a:defRPr sz="700" kern="1200" spc="-20" baseline="0">
                <a:solidFill>
                  <a:schemeClr val="tx2">
                    <a:lumMod val="75000"/>
                  </a:schemeClr>
                </a:solidFill>
                <a:latin typeface="+mj-lt"/>
                <a:ea typeface="+mj-ea"/>
                <a:cs typeface="+mj-cs"/>
              </a:defRPr>
            </a:lvl1pPr>
            <a:lvl2pPr marL="0" indent="0" algn="l" defTabSz="777240" rtl="0" eaLnBrk="1" latinLnBrk="0" hangingPunct="1">
              <a:lnSpc>
                <a:spcPct val="100000"/>
              </a:lnSpc>
              <a:spcBef>
                <a:spcPts val="200"/>
              </a:spcBef>
              <a:buFont typeface="Arial" panose="020B0604020202020204" pitchFamily="34" charset="0"/>
              <a:buNone/>
              <a:defRPr sz="1000" kern="1200" spc="0" baseline="0">
                <a:solidFill>
                  <a:schemeClr val="tx1"/>
                </a:solidFill>
                <a:latin typeface="+mj-lt"/>
                <a:ea typeface="+mj-ea"/>
                <a:cs typeface="+mj-cs"/>
              </a:defRPr>
            </a:lvl2pPr>
            <a:lvl3pPr marL="230188" indent="-111125" algn="l" defTabSz="777240" rtl="0" eaLnBrk="1" latinLnBrk="0" hangingPunct="1">
              <a:lnSpc>
                <a:spcPct val="100000"/>
              </a:lnSpc>
              <a:spcBef>
                <a:spcPts val="200"/>
              </a:spcBef>
              <a:buFont typeface="Arial" panose="020B0604020202020204" pitchFamily="34" charset="0"/>
              <a:buChar char="–"/>
              <a:defRPr sz="1000" kern="1200" spc="0" baseline="0">
                <a:solidFill>
                  <a:schemeClr val="tx1"/>
                </a:solidFill>
                <a:latin typeface="+mj-lt"/>
                <a:ea typeface="+mj-ea"/>
                <a:cs typeface="+mj-cs"/>
              </a:defRPr>
            </a:lvl3pPr>
            <a:lvl4pPr marL="341313" indent="-111125" algn="l" defTabSz="777240" rtl="0" eaLnBrk="1" latinLnBrk="0" hangingPunct="1">
              <a:lnSpc>
                <a:spcPct val="100000"/>
              </a:lnSpc>
              <a:spcBef>
                <a:spcPts val="200"/>
              </a:spcBef>
              <a:buFont typeface="Arial" panose="020B0604020202020204" pitchFamily="34" charset="0"/>
              <a:buChar char="•"/>
              <a:defRPr sz="1000" kern="1200" spc="0" baseline="0">
                <a:solidFill>
                  <a:schemeClr val="tx1"/>
                </a:solidFill>
                <a:latin typeface="+mj-lt"/>
                <a:ea typeface="+mj-ea"/>
                <a:cs typeface="+mj-cs"/>
              </a:defRPr>
            </a:lvl4pPr>
            <a:lvl5pPr marL="457200" indent="-115888" algn="l" defTabSz="777240" rtl="0" eaLnBrk="1" latinLnBrk="0" hangingPunct="1">
              <a:lnSpc>
                <a:spcPct val="100000"/>
              </a:lnSpc>
              <a:spcBef>
                <a:spcPts val="200"/>
              </a:spcBef>
              <a:buFont typeface="Arial" panose="020B0604020202020204" pitchFamily="34" charset="0"/>
              <a:buChar char="–"/>
              <a:defRPr sz="1000" kern="1200" spc="0" baseline="0">
                <a:solidFill>
                  <a:schemeClr val="tx1"/>
                </a:solidFill>
                <a:latin typeface="+mj-lt"/>
                <a:ea typeface="+mj-ea"/>
                <a:cs typeface="+mj-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j-lt"/>
                <a:ea typeface="+mj-ea"/>
                <a:cs typeface="+mj-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j-lt"/>
                <a:ea typeface="+mj-ea"/>
                <a:cs typeface="+mj-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j-lt"/>
                <a:ea typeface="+mj-ea"/>
                <a:cs typeface="+mj-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j-lt"/>
                <a:ea typeface="+mj-ea"/>
                <a:cs typeface="+mj-cs"/>
              </a:defRPr>
            </a:lvl9pPr>
          </a:lstStyle>
          <a:p>
            <a:pPr marL="0" indent="0">
              <a:spcAft>
                <a:spcPts val="200"/>
              </a:spcAft>
              <a:buNone/>
            </a:pPr>
            <a:endParaRPr lang="en-US" dirty="0"/>
          </a:p>
          <a:p>
            <a:pPr marL="0" indent="0">
              <a:spcAft>
                <a:spcPts val="200"/>
              </a:spcAft>
              <a:buNone/>
            </a:pPr>
            <a:endParaRPr lang="en-US" dirty="0"/>
          </a:p>
          <a:p>
            <a:pPr>
              <a:spcAft>
                <a:spcPts val="200"/>
              </a:spcAft>
            </a:pPr>
            <a:r>
              <a:rPr lang="en-US" dirty="0"/>
              <a:t>Q&amp;A: Identity Theft Benefits More Relevant Than Ever, HR Daily Advisor (https://hrdailyadvisor.blr.com/2020/04/02/qa-identity-theft-benefits-more-relevant-than-ever/), Accessed June 2023. </a:t>
            </a:r>
          </a:p>
          <a:p>
            <a:pPr>
              <a:spcAft>
                <a:spcPts val="200"/>
              </a:spcAft>
            </a:pPr>
            <a:r>
              <a:rPr lang="en-US" dirty="0"/>
              <a:t>The score you receive with Aura is provided for educational purposes to help you understand your credit. It is calculated using the information contained in your TransUnion or Experian credit file. Lenders use many different credit scoring systems, and the score you receive with Aura is not the same score used by lenders to evaluate your credit. </a:t>
            </a:r>
          </a:p>
          <a:p>
            <a:pPr>
              <a:spcAft>
                <a:spcPts val="200"/>
              </a:spcAft>
            </a:pPr>
            <a:r>
              <a:rPr lang="en-US" dirty="0"/>
              <a:t>As a component of becoming an Aura Plan member, Consumers receive identity theft insurance through a group policy issued to Aura which is underwritten and administered by American Bankers Insurance Company of Florida, an Assurant company, which is not an affiliate or subsidiary of MetLife. Checking &amp; Savings Cash Recovery and 401(K) &amp; HSA Cash Recovery are part of and not in addition to the Expense Reimbursement limit of liability. The description herein is a summary and intended for informational purposes only and does not include all terms‚ conditions and exclusions of the policies described. Please refer to the actual policies for terms, conditions, and exclusions of coverage. Coverage may not be available in all jurisdictions.</a:t>
            </a:r>
          </a:p>
          <a:p>
            <a:pPr marL="0" indent="0">
              <a:buNone/>
            </a:pPr>
            <a:r>
              <a:rPr lang="en-US" dirty="0"/>
              <a:t>No one can prevent all identity theft or monitor all transactions effectively. </a:t>
            </a:r>
          </a:p>
          <a:p>
            <a:pPr marL="0" indent="0">
              <a:buNone/>
            </a:pPr>
            <a:r>
              <a:rPr lang="en-US" dirty="0"/>
              <a:t>Aura is a product of Aura Sub, LLC. Aura Sub, LLC. is not affiliated with MetLife, and the services and benefits they provide are separate and apart from any MetLife product. </a:t>
            </a:r>
          </a:p>
          <a:p>
            <a:pPr marL="0" indent="0">
              <a:buNone/>
            </a:pPr>
            <a:endParaRPr lang="en-US" dirty="0"/>
          </a:p>
        </p:txBody>
      </p:sp>
      <p:sp>
        <p:nvSpPr>
          <p:cNvPr id="4" name="Rectangle 3">
            <a:extLst>
              <a:ext uri="{FF2B5EF4-FFF2-40B4-BE49-F238E27FC236}">
                <a16:creationId xmlns:a16="http://schemas.microsoft.com/office/drawing/2014/main" id="{3EE1E266-B754-C36F-F319-FCD419C39CFF}"/>
              </a:ext>
            </a:extLst>
          </p:cNvPr>
          <p:cNvSpPr/>
          <p:nvPr/>
        </p:nvSpPr>
        <p:spPr>
          <a:xfrm>
            <a:off x="465820" y="7981226"/>
            <a:ext cx="6849380" cy="45719"/>
          </a:xfrm>
          <a:prstGeom prst="rect">
            <a:avLst/>
          </a:prstGeom>
          <a:gradFill flip="none" rotWithShape="1">
            <a:gsLst>
              <a:gs pos="0">
                <a:srgbClr val="0090DA"/>
              </a:gs>
              <a:gs pos="100000">
                <a:srgbClr val="A4CE4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39B2DB30-5EB2-034D-5167-59FE40D16E2D}"/>
              </a:ext>
            </a:extLst>
          </p:cNvPr>
          <p:cNvSpPr/>
          <p:nvPr/>
        </p:nvSpPr>
        <p:spPr>
          <a:xfrm>
            <a:off x="-1" y="5977005"/>
            <a:ext cx="3826193" cy="190618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43">
            <a:extLst>
              <a:ext uri="{FF2B5EF4-FFF2-40B4-BE49-F238E27FC236}">
                <a16:creationId xmlns:a16="http://schemas.microsoft.com/office/drawing/2014/main" id="{073B2E82-9F93-B99A-9D49-C23D3D904D63}"/>
              </a:ext>
            </a:extLst>
          </p:cNvPr>
          <p:cNvSpPr>
            <a:spLocks noGrp="1"/>
          </p:cNvSpPr>
          <p:nvPr/>
        </p:nvSpPr>
        <p:spPr>
          <a:xfrm>
            <a:off x="1613504" y="6595559"/>
            <a:ext cx="1903791" cy="669072"/>
          </a:xfrm>
          <a:prstGeom prst="rect">
            <a:avLst/>
          </a:prstGeom>
          <a:noFill/>
        </p:spPr>
        <p:style>
          <a:lnRef idx="0">
            <a:scrgbClr r="0" g="0" b="0"/>
          </a:lnRef>
          <a:fillRef idx="0">
            <a:scrgbClr r="0" g="0" b="0"/>
          </a:fillRef>
          <a:effectRef idx="0">
            <a:scrgbClr r="0" g="0" b="0"/>
          </a:effectRef>
          <a:fontRef idx="major"/>
        </p:style>
        <p:txBody>
          <a:bodyPr vert="horz" lIns="0" tIns="0" rIns="0" bIns="0" rtlCol="0" anchor="t">
            <a:noAutofit/>
          </a:bodyPr>
          <a:lstStyle>
            <a:lvl1pPr marL="0" indent="0" algn="l" defTabSz="777240" rtl="0" eaLnBrk="1" latinLnBrk="0" hangingPunct="1">
              <a:lnSpc>
                <a:spcPct val="100000"/>
              </a:lnSpc>
              <a:spcBef>
                <a:spcPts val="0"/>
              </a:spcBef>
              <a:spcAft>
                <a:spcPts val="600"/>
              </a:spcAft>
              <a:buFont typeface="Arial" panose="020B0604020202020204" pitchFamily="34" charset="0"/>
              <a:buNone/>
              <a:defRPr sz="1000" b="0" kern="1200" spc="0" baseline="0">
                <a:solidFill>
                  <a:schemeClr val="tx1"/>
                </a:solidFill>
                <a:latin typeface="+mj-lt"/>
                <a:ea typeface="+mj-ea"/>
                <a:cs typeface="+mj-cs"/>
              </a:defRPr>
            </a:lvl1pPr>
            <a:lvl2pPr marL="115888" indent="-115888" algn="l" defTabSz="777240" rtl="0" eaLnBrk="1" latinLnBrk="0" hangingPunct="1">
              <a:lnSpc>
                <a:spcPct val="100000"/>
              </a:lnSpc>
              <a:spcBef>
                <a:spcPts val="200"/>
              </a:spcBef>
              <a:buFont typeface="Arial" panose="020B0604020202020204" pitchFamily="34" charset="0"/>
              <a:buChar char="•"/>
              <a:defRPr sz="1000" kern="1200" spc="0" baseline="0">
                <a:solidFill>
                  <a:schemeClr val="tx1"/>
                </a:solidFill>
                <a:latin typeface="+mj-lt"/>
                <a:ea typeface="+mj-ea"/>
                <a:cs typeface="+mj-cs"/>
              </a:defRPr>
            </a:lvl2pPr>
            <a:lvl3pPr marL="230188" indent="-111125" algn="l" defTabSz="777240" rtl="0" eaLnBrk="1" latinLnBrk="0" hangingPunct="1">
              <a:lnSpc>
                <a:spcPct val="100000"/>
              </a:lnSpc>
              <a:spcBef>
                <a:spcPts val="200"/>
              </a:spcBef>
              <a:buFont typeface="Arial" panose="020B0604020202020204" pitchFamily="34" charset="0"/>
              <a:buChar char="–"/>
              <a:defRPr sz="1000" kern="1200" spc="0" baseline="0">
                <a:solidFill>
                  <a:schemeClr val="tx1"/>
                </a:solidFill>
                <a:latin typeface="+mj-lt"/>
                <a:ea typeface="+mj-ea"/>
                <a:cs typeface="+mj-cs"/>
              </a:defRPr>
            </a:lvl3pPr>
            <a:lvl4pPr marL="341313" indent="-111125" algn="l" defTabSz="777240" rtl="0" eaLnBrk="1" latinLnBrk="0" hangingPunct="1">
              <a:lnSpc>
                <a:spcPct val="100000"/>
              </a:lnSpc>
              <a:spcBef>
                <a:spcPts val="200"/>
              </a:spcBef>
              <a:buFont typeface="Arial" panose="020B0604020202020204" pitchFamily="34" charset="0"/>
              <a:buChar char="•"/>
              <a:defRPr sz="1000" kern="1200" spc="0" baseline="0">
                <a:solidFill>
                  <a:schemeClr val="tx1"/>
                </a:solidFill>
                <a:latin typeface="+mj-lt"/>
                <a:ea typeface="+mj-ea"/>
                <a:cs typeface="+mj-cs"/>
              </a:defRPr>
            </a:lvl4pPr>
            <a:lvl5pPr marL="457200" indent="-115888" algn="l" defTabSz="777240" rtl="0" eaLnBrk="1" latinLnBrk="0" hangingPunct="1">
              <a:lnSpc>
                <a:spcPct val="100000"/>
              </a:lnSpc>
              <a:spcBef>
                <a:spcPts val="200"/>
              </a:spcBef>
              <a:buFont typeface="Arial" panose="020B0604020202020204" pitchFamily="34" charset="0"/>
              <a:buChar char="–"/>
              <a:defRPr sz="1000" kern="1200" spc="0" baseline="0">
                <a:solidFill>
                  <a:schemeClr val="tx1"/>
                </a:solidFill>
                <a:latin typeface="+mj-lt"/>
                <a:ea typeface="+mj-ea"/>
                <a:cs typeface="+mj-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j-lt"/>
                <a:ea typeface="+mj-ea"/>
                <a:cs typeface="+mj-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j-lt"/>
                <a:ea typeface="+mj-ea"/>
                <a:cs typeface="+mj-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j-lt"/>
                <a:ea typeface="+mj-ea"/>
                <a:cs typeface="+mj-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j-lt"/>
                <a:ea typeface="+mj-ea"/>
                <a:cs typeface="+mj-cs"/>
              </a:defRPr>
            </a:lvl9pPr>
          </a:lstStyle>
          <a:p>
            <a:pPr>
              <a:lnSpc>
                <a:spcPts val="1500"/>
              </a:lnSpc>
              <a:spcAft>
                <a:spcPts val="0"/>
              </a:spcAft>
            </a:pPr>
            <a:r>
              <a:rPr lang="en-US" sz="1100" b="1" dirty="0"/>
              <a:t>The Aura app keeps all </a:t>
            </a:r>
            <a:br>
              <a:rPr lang="en-US" sz="1100" b="1" dirty="0"/>
            </a:br>
            <a:r>
              <a:rPr lang="en-US" sz="1100" b="1" dirty="0"/>
              <a:t>your digital security solutions in one place.</a:t>
            </a:r>
            <a:endParaRPr lang="en-US" sz="1400" b="1" dirty="0"/>
          </a:p>
        </p:txBody>
      </p:sp>
      <p:pic>
        <p:nvPicPr>
          <p:cNvPr id="18" name="Google Shape;108;p16">
            <a:extLst>
              <a:ext uri="{FF2B5EF4-FFF2-40B4-BE49-F238E27FC236}">
                <a16:creationId xmlns:a16="http://schemas.microsoft.com/office/drawing/2014/main" id="{6B490C3E-687B-6C37-65D4-85C6927A7ADD}"/>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143" y="6097549"/>
            <a:ext cx="865168" cy="1677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23479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SLIDE_COUNT" val="4"/>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Booklet">
  <a:themeElements>
    <a:clrScheme name="ML 2021">
      <a:dk1>
        <a:sysClr val="windowText" lastClr="000000"/>
      </a:dk1>
      <a:lt1>
        <a:sysClr val="window" lastClr="FFFFFF"/>
      </a:lt1>
      <a:dk2>
        <a:srgbClr val="A7A8AA"/>
      </a:dk2>
      <a:lt2>
        <a:srgbClr val="D9D9D6"/>
      </a:lt2>
      <a:accent1>
        <a:srgbClr val="0090DA"/>
      </a:accent1>
      <a:accent2>
        <a:srgbClr val="A4CE4E"/>
      </a:accent2>
      <a:accent3>
        <a:srgbClr val="00ACA0"/>
      </a:accent3>
      <a:accent4>
        <a:srgbClr val="0061A0"/>
      </a:accent4>
      <a:accent5>
        <a:srgbClr val="5F259F"/>
      </a:accent5>
      <a:accent6>
        <a:srgbClr val="DB0A5B"/>
      </a:accent6>
      <a:hlink>
        <a:srgbClr val="0061A0"/>
      </a:hlink>
      <a:folHlink>
        <a:srgbClr val="A7A8A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lIns="0" tIns="0" rIns="0" bIns="0" rtlCol="0">
        <a:spAutoFit/>
      </a:bodyPr>
      <a:lstStyle>
        <a:defPPr algn="l">
          <a:defRPr sz="1000"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roduct Overview Slipsheet">
  <a:themeElements>
    <a:clrScheme name="ML 2021">
      <a:dk1>
        <a:sysClr val="windowText" lastClr="000000"/>
      </a:dk1>
      <a:lt1>
        <a:sysClr val="window" lastClr="FFFFFF"/>
      </a:lt1>
      <a:dk2>
        <a:srgbClr val="A7A8AA"/>
      </a:dk2>
      <a:lt2>
        <a:srgbClr val="D9D9D6"/>
      </a:lt2>
      <a:accent1>
        <a:srgbClr val="0090DA"/>
      </a:accent1>
      <a:accent2>
        <a:srgbClr val="A4CE4E"/>
      </a:accent2>
      <a:accent3>
        <a:srgbClr val="00ACA0"/>
      </a:accent3>
      <a:accent4>
        <a:srgbClr val="0061A0"/>
      </a:accent4>
      <a:accent5>
        <a:srgbClr val="5F259F"/>
      </a:accent5>
      <a:accent6>
        <a:srgbClr val="DB0A5B"/>
      </a:accent6>
      <a:hlink>
        <a:srgbClr val="0061A0"/>
      </a:hlink>
      <a:folHlink>
        <a:srgbClr val="A7A8A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lIns="0" tIns="0" rIns="0" bIns="0" rtlCol="0">
        <a:spAutoFit/>
      </a:bodyPr>
      <a:lstStyle>
        <a:defPPr algn="l">
          <a:defRPr sz="1000"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f5af0f96-557c-40e5-b74f-4de88d247c44" ContentTypeId="0x0101" PreviousValue="false" LastSyncTimeStamp="2015-12-10T20:09:36Z"/>
</file>

<file path=customXml/item2.xml><?xml version="1.0" encoding="utf-8"?>
<p:properties xmlns:p="http://schemas.microsoft.com/office/2006/metadata/properties" xmlns:xsi="http://www.w3.org/2001/XMLSchema-instance" xmlns:pc="http://schemas.microsoft.com/office/infopath/2007/PartnerControls">
  <documentManagement>
    <TaxCatchAll xmlns="d18c1617-1ac8-4b22-9cef-b2ac240d88cb" xsi:nil="true"/>
    <lcf76f155ced4ddcb4097134ff3c332f xmlns="62337cb1-c48c-4064-a658-d30ef29fd989">
      <Terms xmlns="http://schemas.microsoft.com/office/infopath/2007/PartnerControls"/>
    </lcf76f155ced4ddcb4097134ff3c332f>
    <Tags xmlns="62337cb1-c48c-4064-a658-d30ef29fd989" xsi:nil="true"/>
    <pc3a60732cff4bd6a1032848edf6a57b xmlns="d18c1617-1ac8-4b22-9cef-b2ac240d88cb">
      <Terms xmlns="http://schemas.microsoft.com/office/infopath/2007/PartnerControls"/>
    </pc3a60732cff4bd6a1032848edf6a57b>
    <pID xmlns="62337cb1-c48c-4064-a658-d30ef29fd989">68246</pID>
    <TaxKeywordTaxHTField xmlns="d18c1617-1ac8-4b22-9cef-b2ac240d88cb">
      <Terms xmlns="http://schemas.microsoft.com/office/infopath/2007/PartnerControls"/>
    </TaxKeywordTaxHTField>
    <aa413b61045448e6bc230aa29a84eb0b xmlns="d18c1617-1ac8-4b22-9cef-b2ac240d88cb">
      <Terms xmlns="http://schemas.microsoft.com/office/infopath/2007/PartnerControls"/>
    </aa413b61045448e6bc230aa29a84eb0b>
    <ExtractedText_x0028_MediaServiceOCR_x0029_ xmlns="62337cb1-c48c-4064-a658-d30ef29fd989" xsi:nil="true"/>
    <hae69c9a3b974f6ea09ed5059cd93782 xmlns="d18c1617-1ac8-4b22-9cef-b2ac240d88cb">
      <Terms xmlns="http://schemas.microsoft.com/office/infopath/2007/PartnerControls"/>
    </hae69c9a3b974f6ea09ed5059cd93782>
    <o2a67a7f239d463099c84f831d9f71a7 xmlns="d18c1617-1ac8-4b22-9cef-b2ac240d88cb">
      <Terms xmlns="http://schemas.microsoft.com/office/infopath/2007/PartnerControls"/>
    </o2a67a7f239d463099c84f831d9f71a7>
    <DocumentName xmlns="62337cb1-c48c-4064-a658-d30ef29fd989">66443-2-66443-1-AURA Identity Fraud Protection FEDVIP Flyer_exp0000_11.30.23.pptx</DocumentName>
    <AttachmentType xmlns="62337cb1-c48c-4064-a658-d30ef29fd989">Primary Attachment</AttachmentType>
    <CreatedDate xmlns="62337cb1-c48c-4064-a658-d30ef29fd989">2023-11-30T11:18:17</CreatedDate>
    <Archive xmlns="62337cb1-c48c-4064-a658-d30ef29fd989" xsi:nil="true"/>
    <UploadedBy xmlns="62337cb1-c48c-4064-a658-d30ef29fd989">Ochs, Laura</UploadedBy>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78B53929991CC8479D17FB1A1BC79D63" ma:contentTypeVersion="32" ma:contentTypeDescription="Create a new document." ma:contentTypeScope="" ma:versionID="ae3db2b32afdca9df61254c0d3e813e8">
  <xsd:schema xmlns:xsd="http://www.w3.org/2001/XMLSchema" xmlns:xs="http://www.w3.org/2001/XMLSchema" xmlns:p="http://schemas.microsoft.com/office/2006/metadata/properties" xmlns:ns2="d18c1617-1ac8-4b22-9cef-b2ac240d88cb" xmlns:ns3="62337cb1-c48c-4064-a658-d30ef29fd989" xmlns:ns4="5e68b112-ecba-43bf-a79d-71f8ef3b9ca4" targetNamespace="http://schemas.microsoft.com/office/2006/metadata/properties" ma:root="true" ma:fieldsID="5c2657d0f59d5a514b6b43450725f4d3" ns2:_="" ns3:_="" ns4:_="">
    <xsd:import namespace="d18c1617-1ac8-4b22-9cef-b2ac240d88cb"/>
    <xsd:import namespace="62337cb1-c48c-4064-a658-d30ef29fd989"/>
    <xsd:import namespace="5e68b112-ecba-43bf-a79d-71f8ef3b9ca4"/>
    <xsd:element name="properties">
      <xsd:complexType>
        <xsd:sequence>
          <xsd:element name="documentManagement">
            <xsd:complexType>
              <xsd:all>
                <xsd:element ref="ns2:TaxKeywordTaxHTField" minOccurs="0"/>
                <xsd:element ref="ns2:TaxCatchAll" minOccurs="0"/>
                <xsd:element ref="ns2:TaxCatchAllLabel" minOccurs="0"/>
                <xsd:element ref="ns2:hae69c9a3b974f6ea09ed5059cd93782" minOccurs="0"/>
                <xsd:element ref="ns2:aa413b61045448e6bc230aa29a84eb0b" minOccurs="0"/>
                <xsd:element ref="ns2:o2a67a7f239d463099c84f831d9f71a7" minOccurs="0"/>
                <xsd:element ref="ns2:pc3a60732cff4bd6a1032848edf6a57b" minOccurs="0"/>
                <xsd:element ref="ns3:AttachmentType" minOccurs="0"/>
                <xsd:element ref="ns3:DocumentName" minOccurs="0"/>
                <xsd:element ref="ns3:UploadedBy" minOccurs="0"/>
                <xsd:element ref="ns3:CreatedDate" minOccurs="0"/>
                <xsd:element ref="ns3:pID" minOccurs="0"/>
                <xsd:element ref="ns3:Archive" minOccurs="0"/>
                <xsd:element ref="ns3:MediaServiceMetadata" minOccurs="0"/>
                <xsd:element ref="ns3:MediaServiceFastMetadata" minOccurs="0"/>
                <xsd:element ref="ns3:Tags" minOccurs="0"/>
                <xsd:element ref="ns3:lcf76f155ced4ddcb4097134ff3c332f" minOccurs="0"/>
                <xsd:element ref="ns3:MediaServiceOCR" minOccurs="0"/>
                <xsd:element ref="ns3:MediaServiceGenerationTime" minOccurs="0"/>
                <xsd:element ref="ns3:MediaServiceEventHashCode" minOccurs="0"/>
                <xsd:element ref="ns3:ExtractedText_x0028_MediaServiceOCR_x0029_" minOccurs="0"/>
                <xsd:element ref="ns4:MediaServiceDateTaken" minOccurs="0"/>
                <xsd:element ref="ns4:MediaLengthInSeconds"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8c1617-1ac8-4b22-9cef-b2ac240d88cb" elementFormDefault="qualified">
    <xsd:import namespace="http://schemas.microsoft.com/office/2006/documentManagement/types"/>
    <xsd:import namespace="http://schemas.microsoft.com/office/infopath/2007/PartnerControls"/>
    <xsd:element name="TaxKeywordTaxHTField" ma:index="8" nillable="true" ma:taxonomy="true" ma:internalName="TaxKeywordTaxHTField" ma:taxonomyFieldName="TaxKeyword" ma:displayName="Enterprise Keywords" ma:fieldId="{23f27201-bee3-471e-b2e7-b64fd8b7ca38}" ma:taxonomyMulti="true" ma:sspId="f5af0f96-557c-40e5-b74f-4de88d247c44" ma:termSetId="00000000-0000-0000-0000-000000000000" ma:anchorId="00000000-0000-0000-0000-000000000000" ma:open="true" ma:isKeyword="true">
      <xsd:complexType>
        <xsd:sequence>
          <xsd:element ref="pc:Terms" minOccurs="0" maxOccurs="1"/>
        </xsd:sequence>
      </xsd:complexType>
    </xsd:element>
    <xsd:element name="TaxCatchAll" ma:index="9" nillable="true" ma:displayName="Taxonomy Catch All Column" ma:hidden="true" ma:list="{24ffbd89-3f53-4786-9997-f458af39c3de}" ma:internalName="TaxCatchAll" ma:showField="CatchAllData" ma:web="2b38fbb7-6832-47ed-8a48-3d41c51e60c0">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24ffbd89-3f53-4786-9997-f458af39c3de}" ma:internalName="TaxCatchAllLabel" ma:readOnly="true" ma:showField="CatchAllDataLabel" ma:web="2b38fbb7-6832-47ed-8a48-3d41c51e60c0">
      <xsd:complexType>
        <xsd:complexContent>
          <xsd:extension base="dms:MultiChoiceLookup">
            <xsd:sequence>
              <xsd:element name="Value" type="dms:Lookup" maxOccurs="unbounded" minOccurs="0" nillable="true"/>
            </xsd:sequence>
          </xsd:extension>
        </xsd:complexContent>
      </xsd:complexType>
    </xsd:element>
    <xsd:element name="hae69c9a3b974f6ea09ed5059cd93782" ma:index="12" nillable="true" ma:taxonomy="true" ma:internalName="hae69c9a3b974f6ea09ed5059cd93782" ma:taxonomyFieldName="ML_Geography" ma:displayName="Geography" ma:fieldId="{1ae69c9a-3b97-4f6e-a09e-d5059cd93782}" ma:taxonomyMulti="true" ma:sspId="f5af0f96-557c-40e5-b74f-4de88d247c44" ma:termSetId="f4bc552d-80e9-412b-b8d4-dc34d9eb8627" ma:anchorId="00000000-0000-0000-0000-000000000000" ma:open="false" ma:isKeyword="false">
      <xsd:complexType>
        <xsd:sequence>
          <xsd:element ref="pc:Terms" minOccurs="0" maxOccurs="1"/>
        </xsd:sequence>
      </xsd:complexType>
    </xsd:element>
    <xsd:element name="aa413b61045448e6bc230aa29a84eb0b" ma:index="14" nillable="true" ma:taxonomy="true" ma:internalName="aa413b61045448e6bc230aa29a84eb0b" ma:taxonomyFieldName="ML_LineOfBusiness" ma:displayName="Line of Business" ma:fieldId="{aa413b61-0454-48e6-bc23-0aa29a84eb0b}" ma:taxonomyMulti="true" ma:sspId="f5af0f96-557c-40e5-b74f-4de88d247c44" ma:termSetId="46c83da5-9adb-4a6d-91e4-77f5077fc76b" ma:anchorId="00000000-0000-0000-0000-000000000000" ma:open="false" ma:isKeyword="false">
      <xsd:complexType>
        <xsd:sequence>
          <xsd:element ref="pc:Terms" minOccurs="0" maxOccurs="1"/>
        </xsd:sequence>
      </xsd:complexType>
    </xsd:element>
    <xsd:element name="o2a67a7f239d463099c84f831d9f71a7" ma:index="16" nillable="true" ma:taxonomy="true" ma:internalName="o2a67a7f239d463099c84f831d9f71a7" ma:taxonomyFieldName="ML_OfficeLocation" ma:displayName="Office Location" ma:fieldId="{82a67a7f-239d-4630-99c8-4f831d9f71a7}" ma:taxonomyMulti="true" ma:sspId="f5af0f96-557c-40e5-b74f-4de88d247c44" ma:termSetId="441ea418-53ba-4ba6-ade2-cf7ca33080f0" ma:anchorId="00000000-0000-0000-0000-000000000000" ma:open="false" ma:isKeyword="false">
      <xsd:complexType>
        <xsd:sequence>
          <xsd:element ref="pc:Terms" minOccurs="0" maxOccurs="1"/>
        </xsd:sequence>
      </xsd:complexType>
    </xsd:element>
    <xsd:element name="pc3a60732cff4bd6a1032848edf6a57b" ma:index="18" nillable="true" ma:taxonomy="true" ma:internalName="pc3a60732cff4bd6a1032848edf6a57b" ma:taxonomyFieldName="ML_Roles" ma:displayName="Roles" ma:fieldId="{9c3a6073-2cff-4bd6-a103-2848edf6a57b}" ma:taxonomyMulti="true" ma:sspId="f5af0f96-557c-40e5-b74f-4de88d247c44" ma:termSetId="79b653d6-6741-48c0-b5a8-f7c31de24a4b"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2337cb1-c48c-4064-a658-d30ef29fd989" elementFormDefault="qualified">
    <xsd:import namespace="http://schemas.microsoft.com/office/2006/documentManagement/types"/>
    <xsd:import namespace="http://schemas.microsoft.com/office/infopath/2007/PartnerControls"/>
    <xsd:element name="AttachmentType" ma:index="20" nillable="true" ma:displayName="Attachment Type" ma:format="Dropdown" ma:internalName="AttachmentType">
      <xsd:simpleType>
        <xsd:restriction base="dms:Text">
          <xsd:maxLength value="255"/>
        </xsd:restriction>
      </xsd:simpleType>
    </xsd:element>
    <xsd:element name="DocumentName" ma:index="21" nillable="true" ma:displayName="Document Name" ma:format="Dropdown" ma:internalName="DocumentName">
      <xsd:simpleType>
        <xsd:restriction base="dms:Text">
          <xsd:maxLength value="255"/>
        </xsd:restriction>
      </xsd:simpleType>
    </xsd:element>
    <xsd:element name="UploadedBy" ma:index="22" nillable="true" ma:displayName="Uploaded By" ma:format="Dropdown" ma:internalName="UploadedBy">
      <xsd:simpleType>
        <xsd:restriction base="dms:Text">
          <xsd:maxLength value="255"/>
        </xsd:restriction>
      </xsd:simpleType>
    </xsd:element>
    <xsd:element name="CreatedDate" ma:index="23" nillable="true" ma:displayName="Created Date" ma:format="Dropdown" ma:internalName="CreatedDate">
      <xsd:simpleType>
        <xsd:restriction base="dms:Text">
          <xsd:maxLength value="255"/>
        </xsd:restriction>
      </xsd:simpleType>
    </xsd:element>
    <xsd:element name="pID" ma:index="24" nillable="true" ma:displayName="pID" ma:format="Dropdown" ma:internalName="pID">
      <xsd:simpleType>
        <xsd:restriction base="dms:Text">
          <xsd:maxLength value="255"/>
        </xsd:restriction>
      </xsd:simpleType>
    </xsd:element>
    <xsd:element name="Archive" ma:index="25" nillable="true" ma:displayName="Archive" ma:format="Dropdown" ma:internalName="Archive">
      <xsd:simpleType>
        <xsd:restriction base="dms:Text">
          <xsd:maxLength value="255"/>
        </xsd:restriction>
      </xsd:simpleType>
    </xsd:element>
    <xsd:element name="MediaServiceMetadata" ma:index="26" nillable="true" ma:displayName="MediaServiceMetadata" ma:hidden="true" ma:internalName="MediaServiceMetadata" ma:readOnly="true">
      <xsd:simpleType>
        <xsd:restriction base="dms:Note"/>
      </xsd:simpleType>
    </xsd:element>
    <xsd:element name="MediaServiceFastMetadata" ma:index="27" nillable="true" ma:displayName="MediaServiceFastMetadata" ma:hidden="true" ma:internalName="MediaServiceFastMetadata" ma:readOnly="true">
      <xsd:simpleType>
        <xsd:restriction base="dms:Note"/>
      </xsd:simpleType>
    </xsd:element>
    <xsd:element name="Tags" ma:index="28" nillable="true" ma:displayName="Tags" ma:format="Dropdown" ma:internalName="Tags">
      <xsd:simpleType>
        <xsd:restriction base="dms:Text">
          <xsd:maxLength value="255"/>
        </xsd:restriction>
      </xsd:simpleType>
    </xsd:element>
    <xsd:element name="lcf76f155ced4ddcb4097134ff3c332f" ma:index="30" nillable="true" ma:taxonomy="true" ma:internalName="lcf76f155ced4ddcb4097134ff3c332f" ma:taxonomyFieldName="MediaServiceImageTags" ma:displayName="Image Tags" ma:readOnly="false" ma:fieldId="{5cf76f15-5ced-4ddc-b409-7134ff3c332f}" ma:taxonomyMulti="true" ma:sspId="f5af0f96-557c-40e5-b74f-4de88d247c44" ma:termSetId="09814cd3-568e-fe90-9814-8d621ff8fb84" ma:anchorId="fba54fb3-c3e1-fe81-a776-ca4b69148c4d" ma:open="true" ma:isKeyword="false">
      <xsd:complexType>
        <xsd:sequence>
          <xsd:element ref="pc:Terms" minOccurs="0" maxOccurs="1"/>
        </xsd:sequence>
      </xsd:complexType>
    </xsd:element>
    <xsd:element name="MediaServiceOCR" ma:index="31" nillable="true" ma:displayName="Extracted Text" ma:internalName="MediaServiceOCR" ma:readOnly="true">
      <xsd:simpleType>
        <xsd:restriction base="dms:Note">
          <xsd:maxLength value="255"/>
        </xsd:restriction>
      </xsd:simpleType>
    </xsd:element>
    <xsd:element name="MediaServiceGenerationTime" ma:index="32" nillable="true" ma:displayName="MediaServiceGenerationTime" ma:hidden="true" ma:internalName="MediaServiceGenerationTime" ma:readOnly="true">
      <xsd:simpleType>
        <xsd:restriction base="dms:Text"/>
      </xsd:simpleType>
    </xsd:element>
    <xsd:element name="MediaServiceEventHashCode" ma:index="33" nillable="true" ma:displayName="MediaServiceEventHashCode" ma:hidden="true" ma:internalName="MediaServiceEventHashCode" ma:readOnly="true">
      <xsd:simpleType>
        <xsd:restriction base="dms:Text"/>
      </xsd:simpleType>
    </xsd:element>
    <xsd:element name="ExtractedText_x0028_MediaServiceOCR_x0029_" ma:index="34" nillable="true" ma:displayName="Extracted Text (MediaServiceOCR)" ma:format="Dropdown" ma:internalName="ExtractedText_x0028_MediaServiceOCR_x0029_">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e68b112-ecba-43bf-a79d-71f8ef3b9ca4" elementFormDefault="qualified">
    <xsd:import namespace="http://schemas.microsoft.com/office/2006/documentManagement/types"/>
    <xsd:import namespace="http://schemas.microsoft.com/office/infopath/2007/PartnerControls"/>
    <xsd:element name="MediaServiceDateTaken" ma:index="35" nillable="true" ma:displayName="MediaServiceDateTaken" ma:hidden="true" ma:internalName="MediaServiceDateTaken" ma:readOnly="true">
      <xsd:simpleType>
        <xsd:restriction base="dms:Text"/>
      </xsd:simpleType>
    </xsd:element>
    <xsd:element name="MediaLengthInSeconds" ma:index="36" nillable="true" ma:displayName="MediaLengthInSeconds" ma:hidden="true" ma:internalName="MediaLengthInSeconds" ma:readOnly="true">
      <xsd:simpleType>
        <xsd:restriction base="dms:Unknown"/>
      </xsd:simpleType>
    </xsd:element>
    <xsd:element name="MediaServiceObjectDetectorVersions" ma:index="37"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A89C4C7-0A1D-4587-93BB-851D682D217D}">
  <ds:schemaRefs>
    <ds:schemaRef ds:uri="Microsoft.SharePoint.Taxonomy.ContentTypeSync"/>
  </ds:schemaRefs>
</ds:datastoreItem>
</file>

<file path=customXml/itemProps2.xml><?xml version="1.0" encoding="utf-8"?>
<ds:datastoreItem xmlns:ds="http://schemas.openxmlformats.org/officeDocument/2006/customXml" ds:itemID="{249AA046-016C-4E8F-82FD-D6762F36D2E7}">
  <ds:schemaRefs>
    <ds:schemaRef ds:uri="http://schemas.openxmlformats.org/package/2006/metadata/core-properties"/>
    <ds:schemaRef ds:uri="62337cb1-c48c-4064-a658-d30ef29fd989"/>
    <ds:schemaRef ds:uri="d18c1617-1ac8-4b22-9cef-b2ac240d88cb"/>
    <ds:schemaRef ds:uri="http://purl.org/dc/dcmitype/"/>
    <ds:schemaRef ds:uri="http://purl.org/dc/terms/"/>
    <ds:schemaRef ds:uri="http://schemas.microsoft.com/office/2006/metadata/properties"/>
    <ds:schemaRef ds:uri="http://schemas.microsoft.com/office/infopath/2007/PartnerControls"/>
    <ds:schemaRef ds:uri="http://schemas.microsoft.com/office/2006/documentManagement/types"/>
    <ds:schemaRef ds:uri="http://purl.org/dc/elements/1.1/"/>
    <ds:schemaRef ds:uri="5e68b112-ecba-43bf-a79d-71f8ef3b9ca4"/>
    <ds:schemaRef ds:uri="http://www.w3.org/XML/1998/namespace"/>
  </ds:schemaRefs>
</ds:datastoreItem>
</file>

<file path=customXml/itemProps3.xml><?xml version="1.0" encoding="utf-8"?>
<ds:datastoreItem xmlns:ds="http://schemas.openxmlformats.org/officeDocument/2006/customXml" ds:itemID="{E949206F-5F71-488F-B795-68BDE47931AD}">
  <ds:schemaRefs>
    <ds:schemaRef ds:uri="http://schemas.microsoft.com/sharepoint/v3/contenttype/forms"/>
  </ds:schemaRefs>
</ds:datastoreItem>
</file>

<file path=customXml/itemProps4.xml><?xml version="1.0" encoding="utf-8"?>
<ds:datastoreItem xmlns:ds="http://schemas.openxmlformats.org/officeDocument/2006/customXml" ds:itemID="{B2BC81B3-435B-4AA5-B210-B1869D4F55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18c1617-1ac8-4b22-9cef-b2ac240d88cb"/>
    <ds:schemaRef ds:uri="62337cb1-c48c-4064-a658-d30ef29fd989"/>
    <ds:schemaRef ds:uri="5e68b112-ecba-43bf-a79d-71f8ef3b9c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17015</TotalTime>
  <Words>937</Words>
  <Application>Microsoft Office PowerPoint</Application>
  <PresentationFormat>Custom</PresentationFormat>
  <Paragraphs>81</Paragraphs>
  <Slides>2</Slides>
  <Notes>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vt:i4>
      </vt:variant>
    </vt:vector>
  </HeadingPairs>
  <TitlesOfParts>
    <vt:vector size="8" baseType="lpstr">
      <vt:lpstr>Arial</vt:lpstr>
      <vt:lpstr>Calibri</vt:lpstr>
      <vt:lpstr>Georgia</vt:lpstr>
      <vt:lpstr>Wingdings</vt:lpstr>
      <vt:lpstr>Booklet</vt:lpstr>
      <vt:lpstr>Product Overview Slipsheet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Lynn Butler Bradford</dc:creator>
  <cp:lastModifiedBy>Thomas, Crissy</cp:lastModifiedBy>
  <cp:revision>310</cp:revision>
  <dcterms:created xsi:type="dcterms:W3CDTF">2021-04-14T16:37:39Z</dcterms:created>
  <dcterms:modified xsi:type="dcterms:W3CDTF">2023-12-04T18:50:28Z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03D4F9D6-0731-4660-AF77-EBE682A89B4F</vt:lpwstr>
  </property>
  <property fmtid="{D5CDD505-2E9C-101B-9397-08002B2CF9AE}" pid="3" name="ArticulatePath">
    <vt:lpwstr>Presentation2</vt:lpwstr>
  </property>
  <property fmtid="{D5CDD505-2E9C-101B-9397-08002B2CF9AE}" pid="4" name="ContentTypeId">
    <vt:lpwstr>0x01010078B53929991CC8479D17FB1A1BC79D63</vt:lpwstr>
  </property>
  <property fmtid="{D5CDD505-2E9C-101B-9397-08002B2CF9AE}" pid="5" name="TaxKeyword">
    <vt:lpwstr/>
  </property>
  <property fmtid="{D5CDD505-2E9C-101B-9397-08002B2CF9AE}" pid="6" name="ML_LineOfBusiness">
    <vt:lpwstr/>
  </property>
  <property fmtid="{D5CDD505-2E9C-101B-9397-08002B2CF9AE}" pid="7" name="ML_Roles">
    <vt:lpwstr/>
  </property>
  <property fmtid="{D5CDD505-2E9C-101B-9397-08002B2CF9AE}" pid="8" name="ML_Geography">
    <vt:lpwstr/>
  </property>
  <property fmtid="{D5CDD505-2E9C-101B-9397-08002B2CF9AE}" pid="9" name="ML_OfficeLocation">
    <vt:lpwstr/>
  </property>
</Properties>
</file>